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handoutMasterIdLst>
    <p:handoutMasterId r:id="rId31"/>
  </p:handoutMasterIdLst>
  <p:sldIdLst>
    <p:sldId id="265" r:id="rId2"/>
    <p:sldId id="310" r:id="rId3"/>
    <p:sldId id="311" r:id="rId4"/>
    <p:sldId id="321" r:id="rId5"/>
    <p:sldId id="313" r:id="rId6"/>
    <p:sldId id="339" r:id="rId7"/>
    <p:sldId id="340" r:id="rId8"/>
    <p:sldId id="347" r:id="rId9"/>
    <p:sldId id="336" r:id="rId10"/>
    <p:sldId id="337" r:id="rId11"/>
    <p:sldId id="338" r:id="rId12"/>
    <p:sldId id="312" r:id="rId13"/>
    <p:sldId id="326" r:id="rId14"/>
    <p:sldId id="327" r:id="rId15"/>
    <p:sldId id="328" r:id="rId16"/>
    <p:sldId id="329" r:id="rId17"/>
    <p:sldId id="314" r:id="rId18"/>
    <p:sldId id="325" r:id="rId19"/>
    <p:sldId id="316" r:id="rId20"/>
    <p:sldId id="348" r:id="rId21"/>
    <p:sldId id="349" r:id="rId22"/>
    <p:sldId id="350" r:id="rId23"/>
    <p:sldId id="351" r:id="rId24"/>
    <p:sldId id="352" r:id="rId25"/>
    <p:sldId id="317" r:id="rId26"/>
    <p:sldId id="318" r:id="rId27"/>
    <p:sldId id="330" r:id="rId28"/>
    <p:sldId id="319" r:id="rId29"/>
  </p:sldIdLst>
  <p:sldSz cx="12188825" cy="6858000"/>
  <p:notesSz cx="6858000" cy="9144000"/>
  <p:custDataLst>
    <p:tags r:id="rId3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2AD228-BED3-474F-B034-C093578FD4C7}" v="4" dt="2024-01-01T12:54:10.4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744" autoAdjust="0"/>
  </p:normalViewPr>
  <p:slideViewPr>
    <p:cSldViewPr showGuides="1">
      <p:cViewPr>
        <p:scale>
          <a:sx n="72" d="100"/>
          <a:sy n="72" d="100"/>
        </p:scale>
        <p:origin x="-356" y="248"/>
      </p:cViewPr>
      <p:guideLst>
        <p:guide orient="horz" pos="2160"/>
        <p:guide pos="3839"/>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7/20/2024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jpg>
</file>

<file path=ppt/media/image5.png>
</file>

<file path=ppt/media/image6.png>
</file>

<file path=ppt/media/image7.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7/20/2024</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 xmlns:a16="http://schemas.microsoft.com/office/drawing/2014/main" id="{61CA9301-E499-B98B-4995-6BA7CF90AFD4}"/>
              </a:ext>
            </a:extLst>
          </p:cNvPr>
          <p:cNvSpPr txBox="1"/>
          <p:nvPr/>
        </p:nvSpPr>
        <p:spPr>
          <a:xfrm>
            <a:off x="189756" y="404664"/>
            <a:ext cx="11665296" cy="4719625"/>
          </a:xfrm>
          <a:prstGeom prst="rect">
            <a:avLst/>
          </a:prstGeom>
          <a:noFill/>
        </p:spPr>
        <p:txBody>
          <a:bodyPr wrap="square" rtlCol="0">
            <a:spAutoFit/>
          </a:bodyPr>
          <a:lstStyle/>
          <a:p>
            <a:pPr algn="ctr"/>
            <a:r>
              <a:rPr lang="en-US" sz="1400" dirty="0">
                <a:latin typeface="Times New Roman" pitchFamily="18" charset="0"/>
                <a:ea typeface="+mn-ea"/>
                <a:cs typeface="Times New Roman" pitchFamily="18" charset="0"/>
              </a:rPr>
              <a:t>VISVESVARAYA TECHNOLOGICAL UNIVERSITY</a:t>
            </a:r>
            <a:br>
              <a:rPr lang="en-US" sz="1400" dirty="0">
                <a:latin typeface="Times New Roman" pitchFamily="18" charset="0"/>
                <a:ea typeface="+mn-ea"/>
                <a:cs typeface="Times New Roman" pitchFamily="18" charset="0"/>
              </a:rPr>
            </a:br>
            <a:r>
              <a:rPr lang="en-US" sz="1400" dirty="0">
                <a:latin typeface="Times New Roman" pitchFamily="18" charset="0"/>
                <a:ea typeface="+mn-ea"/>
                <a:cs typeface="Times New Roman" pitchFamily="18" charset="0"/>
              </a:rPr>
              <a:t> BELAGAVI, KARNATAKA</a:t>
            </a:r>
            <a:endParaRPr lang="en-US" sz="1400" dirty="0">
              <a:latin typeface="Times New Roman" pitchFamily="18" charset="0"/>
              <a:cs typeface="Times New Roman" pitchFamily="18" charset="0"/>
            </a:endParaRPr>
          </a:p>
          <a:p>
            <a:pPr algn="ctr"/>
            <a:r>
              <a:rPr lang="en-US" sz="2000" b="1" dirty="0">
                <a:latin typeface="Times New Roman" pitchFamily="18" charset="0"/>
                <a:cs typeface="Times New Roman" pitchFamily="18" charset="0"/>
              </a:rPr>
              <a:t>BILURU GURUBASAVA MAHASWAMIJI INSTITUTE OF TECHNOLOFY MUDHOL   </a:t>
            </a:r>
          </a:p>
          <a:p>
            <a:pPr algn="ctr"/>
            <a:r>
              <a:rPr lang="en-US" sz="1400" b="1" dirty="0">
                <a:latin typeface="Times New Roman" pitchFamily="18" charset="0"/>
                <a:cs typeface="Times New Roman" pitchFamily="18" charset="0"/>
              </a:rPr>
              <a:t>   (Affiliated to VTU, Approved by AICTE )</a:t>
            </a:r>
            <a:endParaRPr lang="en-US" sz="1400" dirty="0">
              <a:latin typeface="Times New Roman" pitchFamily="18" charset="0"/>
              <a:cs typeface="Times New Roman" pitchFamily="18" charset="0"/>
            </a:endParaRPr>
          </a:p>
          <a:p>
            <a:pPr algn="ctr"/>
            <a:r>
              <a:rPr lang="en-US" sz="2800" b="1" dirty="0">
                <a:solidFill>
                  <a:schemeClr val="accent3">
                    <a:lumMod val="40000"/>
                    <a:lumOff val="60000"/>
                  </a:schemeClr>
                </a:solidFill>
                <a:latin typeface="Times New Roman" pitchFamily="18" charset="0"/>
                <a:cs typeface="Times New Roman" pitchFamily="18" charset="0"/>
              </a:rPr>
              <a:t>DEPARTMENT OF COMPUTER SCIENCE AND ENGINEERING</a:t>
            </a:r>
          </a:p>
          <a:p>
            <a:pPr algn="ctr"/>
            <a:r>
              <a:rPr lang="en-US" sz="2000" b="1" dirty="0">
                <a:solidFill>
                  <a:schemeClr val="accent1">
                    <a:lumMod val="75000"/>
                  </a:schemeClr>
                </a:solidFill>
                <a:latin typeface="Times New Roman" pitchFamily="18" charset="0"/>
                <a:cs typeface="Times New Roman" pitchFamily="18" charset="0"/>
              </a:rPr>
              <a:t>Project Phase 2 Presentation on </a:t>
            </a:r>
          </a:p>
          <a:p>
            <a:pPr algn="ctr"/>
            <a:r>
              <a:rPr lang="en-US" sz="3600" b="1" dirty="0">
                <a:solidFill>
                  <a:schemeClr val="accent3">
                    <a:lumMod val="75000"/>
                  </a:schemeClr>
                </a:solidFill>
                <a:latin typeface="Times New Roman" pitchFamily="18" charset="0"/>
                <a:cs typeface="Times New Roman" pitchFamily="18" charset="0"/>
              </a:rPr>
              <a:t>“Crowd Prediction for Bus lines using Artificial Intelligence”</a:t>
            </a:r>
          </a:p>
          <a:p>
            <a:pPr marL="75565" marR="432435" algn="ctr">
              <a:spcAft>
                <a:spcPts val="800"/>
              </a:spcAft>
            </a:pPr>
            <a:r>
              <a:rPr lang="en-IN" sz="2400" b="1" kern="100" dirty="0">
                <a:solidFill>
                  <a:srgbClr val="6E2E9F"/>
                </a:solidFill>
                <a:effectLst/>
                <a:latin typeface="Times New Roman" panose="02020603050405020304" pitchFamily="18" charset="0"/>
                <a:ea typeface="Calibri" panose="020F0502020204030204" pitchFamily="34" charset="0"/>
                <a:cs typeface="Tunga" panose="020B0502040204020203" pitchFamily="34" charset="0"/>
              </a:rPr>
              <a:t>Student Project Program-47</a:t>
            </a:r>
            <a:r>
              <a:rPr lang="en-IN" sz="2400" b="1" kern="100" baseline="30000" dirty="0">
                <a:solidFill>
                  <a:srgbClr val="6E2E9F"/>
                </a:solidFill>
                <a:effectLst/>
                <a:latin typeface="Times New Roman" panose="02020603050405020304" pitchFamily="18" charset="0"/>
                <a:ea typeface="Calibri" panose="020F0502020204030204" pitchFamily="34" charset="0"/>
                <a:cs typeface="Tunga" panose="020B0502040204020203" pitchFamily="34" charset="0"/>
              </a:rPr>
              <a:t>th</a:t>
            </a:r>
            <a:r>
              <a:rPr lang="en-IN" sz="2400" b="1" kern="100" dirty="0">
                <a:solidFill>
                  <a:srgbClr val="6E2E9F"/>
                </a:solidFill>
                <a:effectLst/>
                <a:latin typeface="Times New Roman" panose="02020603050405020304" pitchFamily="18" charset="0"/>
                <a:ea typeface="Calibri" panose="020F0502020204030204" pitchFamily="34" charset="0"/>
                <a:cs typeface="Tunga" panose="020B0502040204020203" pitchFamily="34" charset="0"/>
              </a:rPr>
              <a:t> Series</a:t>
            </a:r>
            <a:endParaRPr lang="en-IN" sz="2400" kern="100" dirty="0">
              <a:effectLst/>
              <a:latin typeface="Calibri" panose="020F0502020204030204" pitchFamily="34" charset="0"/>
              <a:ea typeface="Calibri" panose="020F0502020204030204" pitchFamily="34" charset="0"/>
              <a:cs typeface="Tunga" panose="020B0502040204020203" pitchFamily="34" charset="0"/>
            </a:endParaRPr>
          </a:p>
          <a:p>
            <a:pPr marR="432435" algn="ctr">
              <a:spcAft>
                <a:spcPts val="800"/>
              </a:spcAft>
            </a:pPr>
            <a:r>
              <a:rPr lang="en-IN" sz="2400" b="1" kern="100" dirty="0">
                <a:solidFill>
                  <a:srgbClr val="6E2E9F"/>
                </a:solidFill>
                <a:effectLst/>
                <a:latin typeface="Times New Roman" panose="02020603050405020304" pitchFamily="18" charset="0"/>
                <a:ea typeface="Calibri" panose="020F0502020204030204" pitchFamily="34" charset="0"/>
                <a:cs typeface="Tunga" panose="020B0502040204020203" pitchFamily="34" charset="0"/>
              </a:rPr>
              <a:t>(KSCST Reference No. 47S_BE_0343)</a:t>
            </a:r>
            <a:endParaRPr lang="en-IN" sz="2400" kern="100" dirty="0">
              <a:effectLst/>
              <a:latin typeface="Calibri" panose="020F0502020204030204" pitchFamily="34" charset="0"/>
              <a:ea typeface="Calibri" panose="020F0502020204030204" pitchFamily="34" charset="0"/>
              <a:cs typeface="Tunga" panose="020B0502040204020203" pitchFamily="34" charset="0"/>
            </a:endParaRPr>
          </a:p>
          <a:p>
            <a:pPr algn="ctr"/>
            <a:endParaRPr lang="en-US" sz="3600" dirty="0">
              <a:solidFill>
                <a:schemeClr val="accent3">
                  <a:lumMod val="75000"/>
                </a:schemeClr>
              </a:solidFill>
              <a:latin typeface="Times New Roman" pitchFamily="18" charset="0"/>
              <a:cs typeface="Times New Roman" pitchFamily="18" charset="0"/>
            </a:endParaRPr>
          </a:p>
          <a:p>
            <a:endParaRPr lang="en-IN" dirty="0"/>
          </a:p>
        </p:txBody>
      </p:sp>
      <p:pic>
        <p:nvPicPr>
          <p:cNvPr id="9" name="Picture 8">
            <a:extLst>
              <a:ext uri="{FF2B5EF4-FFF2-40B4-BE49-F238E27FC236}">
                <a16:creationId xmlns="" xmlns:a16="http://schemas.microsoft.com/office/drawing/2014/main" id="{1198702F-4289-BF0B-0139-9006FE3B9E4E}"/>
              </a:ext>
            </a:extLst>
          </p:cNvPr>
          <p:cNvPicPr>
            <a:picLocks noChangeAspect="1"/>
          </p:cNvPicPr>
          <p:nvPr/>
        </p:nvPicPr>
        <p:blipFill>
          <a:blip r:embed="rId2"/>
          <a:stretch>
            <a:fillRect/>
          </a:stretch>
        </p:blipFill>
        <p:spPr>
          <a:xfrm>
            <a:off x="45740" y="116632"/>
            <a:ext cx="1000866" cy="1224136"/>
          </a:xfrm>
          <a:prstGeom prst="rect">
            <a:avLst/>
          </a:prstGeom>
        </p:spPr>
      </p:pic>
      <p:pic>
        <p:nvPicPr>
          <p:cNvPr id="10" name="Picture 9">
            <a:extLst>
              <a:ext uri="{FF2B5EF4-FFF2-40B4-BE49-F238E27FC236}">
                <a16:creationId xmlns="" xmlns:a16="http://schemas.microsoft.com/office/drawing/2014/main" id="{326D9FD2-031B-4A74-AA78-DA38E4487E65}"/>
              </a:ext>
            </a:extLst>
          </p:cNvPr>
          <p:cNvPicPr>
            <a:picLocks noChangeAspect="1"/>
          </p:cNvPicPr>
          <p:nvPr/>
        </p:nvPicPr>
        <p:blipFill>
          <a:blip r:embed="rId3"/>
          <a:stretch>
            <a:fillRect/>
          </a:stretch>
        </p:blipFill>
        <p:spPr>
          <a:xfrm>
            <a:off x="10797999" y="0"/>
            <a:ext cx="1398293" cy="1398293"/>
          </a:xfrm>
          <a:prstGeom prst="rect">
            <a:avLst/>
          </a:prstGeom>
        </p:spPr>
      </p:pic>
      <p:sp>
        <p:nvSpPr>
          <p:cNvPr id="11" name="TextBox 10">
            <a:extLst>
              <a:ext uri="{FF2B5EF4-FFF2-40B4-BE49-F238E27FC236}">
                <a16:creationId xmlns="" xmlns:a16="http://schemas.microsoft.com/office/drawing/2014/main" id="{6124234C-F039-50B4-E97E-1B2E4B100329}"/>
              </a:ext>
            </a:extLst>
          </p:cNvPr>
          <p:cNvSpPr txBox="1"/>
          <p:nvPr/>
        </p:nvSpPr>
        <p:spPr>
          <a:xfrm>
            <a:off x="1840" y="4725144"/>
            <a:ext cx="6336704" cy="1908215"/>
          </a:xfrm>
          <a:prstGeom prst="rect">
            <a:avLst/>
          </a:prstGeom>
          <a:noFill/>
        </p:spPr>
        <p:txBody>
          <a:bodyPr wrap="square" rtlCol="0">
            <a:spAutoFit/>
          </a:bodyPr>
          <a:lstStyle/>
          <a:p>
            <a:pPr algn="just"/>
            <a:r>
              <a:rPr lang="en-US" sz="2000" b="1" dirty="0">
                <a:solidFill>
                  <a:schemeClr val="bg2">
                    <a:lumMod val="50000"/>
                    <a:lumOff val="50000"/>
                  </a:schemeClr>
                </a:solidFill>
                <a:latin typeface="Times New Roman" pitchFamily="18" charset="0"/>
                <a:cs typeface="Times New Roman" pitchFamily="18" charset="0"/>
              </a:rPr>
              <a:t>                           Under the guidance of, </a:t>
            </a:r>
          </a:p>
          <a:p>
            <a:pPr algn="just"/>
            <a:r>
              <a:rPr lang="en-US" sz="2000" b="1" dirty="0">
                <a:solidFill>
                  <a:schemeClr val="bg2">
                    <a:lumMod val="50000"/>
                    <a:lumOff val="50000"/>
                  </a:schemeClr>
                </a:solidFill>
                <a:latin typeface="Times New Roman" pitchFamily="18" charset="0"/>
                <a:cs typeface="Times New Roman" pitchFamily="18" charset="0"/>
              </a:rPr>
              <a:t>                           Prof. Varun P. Sarvade</a:t>
            </a:r>
          </a:p>
          <a:p>
            <a:pPr algn="just"/>
            <a:r>
              <a:rPr lang="en-US" sz="2000" b="1" dirty="0">
                <a:solidFill>
                  <a:schemeClr val="bg2">
                    <a:lumMod val="50000"/>
                    <a:lumOff val="50000"/>
                  </a:schemeClr>
                </a:solidFill>
                <a:latin typeface="Times New Roman" pitchFamily="18" charset="0"/>
                <a:cs typeface="Times New Roman" pitchFamily="18" charset="0"/>
              </a:rPr>
              <a:t>                              Assistant Professor</a:t>
            </a:r>
          </a:p>
          <a:p>
            <a:pPr algn="just"/>
            <a:r>
              <a:rPr lang="en-US" sz="2000" b="1" dirty="0">
                <a:solidFill>
                  <a:schemeClr val="bg2">
                    <a:lumMod val="50000"/>
                    <a:lumOff val="50000"/>
                  </a:schemeClr>
                </a:solidFill>
                <a:latin typeface="Times New Roman" pitchFamily="18" charset="0"/>
                <a:cs typeface="Times New Roman" pitchFamily="18" charset="0"/>
              </a:rPr>
              <a:t>   Department of Computer Science and Engineering</a:t>
            </a:r>
          </a:p>
          <a:p>
            <a:pPr algn="just"/>
            <a:r>
              <a:rPr lang="en-US" sz="2000" b="1" dirty="0">
                <a:solidFill>
                  <a:schemeClr val="bg2">
                    <a:lumMod val="50000"/>
                    <a:lumOff val="50000"/>
                  </a:schemeClr>
                </a:solidFill>
                <a:latin typeface="Times New Roman" pitchFamily="18" charset="0"/>
                <a:cs typeface="Times New Roman" pitchFamily="18" charset="0"/>
              </a:rPr>
              <a:t>                            BGMIT MUDHOL</a:t>
            </a:r>
          </a:p>
          <a:p>
            <a:endParaRPr lang="en-IN" dirty="0"/>
          </a:p>
        </p:txBody>
      </p:sp>
      <p:sp>
        <p:nvSpPr>
          <p:cNvPr id="12" name="TextBox 11">
            <a:extLst>
              <a:ext uri="{FF2B5EF4-FFF2-40B4-BE49-F238E27FC236}">
                <a16:creationId xmlns="" xmlns:a16="http://schemas.microsoft.com/office/drawing/2014/main" id="{C2456855-5019-C276-4FFB-701C477563D6}"/>
              </a:ext>
            </a:extLst>
          </p:cNvPr>
          <p:cNvSpPr txBox="1"/>
          <p:nvPr/>
        </p:nvSpPr>
        <p:spPr>
          <a:xfrm>
            <a:off x="7760062" y="4705347"/>
            <a:ext cx="4104456" cy="1631216"/>
          </a:xfrm>
          <a:prstGeom prst="rect">
            <a:avLst/>
          </a:prstGeom>
          <a:noFill/>
        </p:spPr>
        <p:txBody>
          <a:bodyPr wrap="square" rtlCol="0">
            <a:spAutoFit/>
          </a:bodyPr>
          <a:lstStyle/>
          <a:p>
            <a:pPr algn="ctr"/>
            <a:r>
              <a:rPr lang="en-IN" sz="2000" b="1" dirty="0">
                <a:solidFill>
                  <a:srgbClr val="FFFF00"/>
                </a:solidFill>
                <a:latin typeface="Times New Roman" panose="02020603050405020304" pitchFamily="18" charset="0"/>
                <a:cs typeface="Times New Roman" panose="02020603050405020304" pitchFamily="18" charset="0"/>
              </a:rPr>
              <a:t>Team Members,</a:t>
            </a:r>
          </a:p>
          <a:p>
            <a:pPr algn="ctr"/>
            <a:r>
              <a:rPr lang="en-IN" sz="2000" b="1" dirty="0">
                <a:solidFill>
                  <a:srgbClr val="FFFF00"/>
                </a:solidFill>
                <a:latin typeface="Times New Roman" panose="02020603050405020304" pitchFamily="18" charset="0"/>
                <a:cs typeface="Times New Roman" panose="02020603050405020304" pitchFamily="18" charset="0"/>
              </a:rPr>
              <a:t>Gopal R. Chenni (2LB20CS005)</a:t>
            </a:r>
          </a:p>
          <a:p>
            <a:pPr algn="ctr"/>
            <a:r>
              <a:rPr lang="en-IN" sz="2000" b="1" dirty="0" err="1">
                <a:solidFill>
                  <a:srgbClr val="FFFF00"/>
                </a:solidFill>
                <a:latin typeface="Times New Roman" panose="02020603050405020304" pitchFamily="18" charset="0"/>
                <a:cs typeface="Times New Roman" panose="02020603050405020304" pitchFamily="18" charset="0"/>
              </a:rPr>
              <a:t>Pradnya</a:t>
            </a:r>
            <a:r>
              <a:rPr lang="en-IN" sz="2000" b="1" dirty="0">
                <a:solidFill>
                  <a:srgbClr val="FFFF00"/>
                </a:solidFill>
                <a:latin typeface="Times New Roman" panose="02020603050405020304" pitchFamily="18" charset="0"/>
                <a:cs typeface="Times New Roman" panose="02020603050405020304" pitchFamily="18" charset="0"/>
              </a:rPr>
              <a:t> S. </a:t>
            </a:r>
            <a:r>
              <a:rPr lang="en-IN" sz="2000" b="1" dirty="0" err="1">
                <a:solidFill>
                  <a:srgbClr val="FFFF00"/>
                </a:solidFill>
                <a:latin typeface="Times New Roman" panose="02020603050405020304" pitchFamily="18" charset="0"/>
                <a:cs typeface="Times New Roman" panose="02020603050405020304" pitchFamily="18" charset="0"/>
              </a:rPr>
              <a:t>Bilagi</a:t>
            </a:r>
            <a:r>
              <a:rPr lang="en-IN" sz="2000" b="1" dirty="0">
                <a:solidFill>
                  <a:srgbClr val="FFFF00"/>
                </a:solidFill>
                <a:latin typeface="Times New Roman" panose="02020603050405020304" pitchFamily="18" charset="0"/>
                <a:cs typeface="Times New Roman" panose="02020603050405020304" pitchFamily="18" charset="0"/>
              </a:rPr>
              <a:t> (2LB20CS015)</a:t>
            </a:r>
          </a:p>
          <a:p>
            <a:pPr algn="ctr"/>
            <a:r>
              <a:rPr lang="en-IN" sz="2000" b="1" dirty="0">
                <a:solidFill>
                  <a:srgbClr val="FFFF00"/>
                </a:solidFill>
                <a:latin typeface="Times New Roman" panose="02020603050405020304" pitchFamily="18" charset="0"/>
                <a:cs typeface="Times New Roman" panose="02020603050405020304" pitchFamily="18" charset="0"/>
              </a:rPr>
              <a:t>Dhanush J. Yadav(2LB20CS003)</a:t>
            </a:r>
          </a:p>
          <a:p>
            <a:pPr algn="ctr"/>
            <a:r>
              <a:rPr lang="en-IN" sz="2000" b="1" dirty="0">
                <a:solidFill>
                  <a:srgbClr val="FFFF00"/>
                </a:solidFill>
                <a:latin typeface="Times New Roman" panose="02020603050405020304" pitchFamily="18" charset="0"/>
                <a:cs typeface="Times New Roman" panose="02020603050405020304" pitchFamily="18" charset="0"/>
              </a:rPr>
              <a:t>Niranjan S. </a:t>
            </a:r>
            <a:r>
              <a:rPr lang="en-IN" sz="2000" b="1" dirty="0" err="1">
                <a:solidFill>
                  <a:srgbClr val="FFFF00"/>
                </a:solidFill>
                <a:latin typeface="Times New Roman" panose="02020603050405020304" pitchFamily="18" charset="0"/>
                <a:cs typeface="Times New Roman" panose="02020603050405020304" pitchFamily="18" charset="0"/>
              </a:rPr>
              <a:t>Purad</a:t>
            </a:r>
            <a:r>
              <a:rPr lang="en-IN" sz="2000" b="1" dirty="0">
                <a:solidFill>
                  <a:srgbClr val="FFFF00"/>
                </a:solidFill>
                <a:latin typeface="Times New Roman" panose="02020603050405020304" pitchFamily="18" charset="0"/>
                <a:cs typeface="Times New Roman" panose="02020603050405020304" pitchFamily="18" charset="0"/>
              </a:rPr>
              <a:t> (2LB20CS013)</a:t>
            </a:r>
          </a:p>
        </p:txBody>
      </p:sp>
      <p:pic>
        <p:nvPicPr>
          <p:cNvPr id="2" name="Picture 1">
            <a:extLst>
              <a:ext uri="{FF2B5EF4-FFF2-40B4-BE49-F238E27FC236}">
                <a16:creationId xmlns="" xmlns:a16="http://schemas.microsoft.com/office/drawing/2014/main" id="{F4FF3B3B-F156-FB97-014C-31A3CA94B0A6}"/>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73932" y="2933910"/>
            <a:ext cx="1235894" cy="1157919"/>
          </a:xfrm>
          <a:prstGeom prst="rect">
            <a:avLst/>
          </a:prstGeom>
          <a:noFill/>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2646795-FBB9-2221-F776-B94627AC1100}"/>
              </a:ext>
            </a:extLst>
          </p:cNvPr>
          <p:cNvSpPr>
            <a:spLocks noGrp="1"/>
          </p:cNvSpPr>
          <p:nvPr>
            <p:ph type="title"/>
          </p:nvPr>
        </p:nvSpPr>
        <p:spPr>
          <a:xfrm>
            <a:off x="686885" y="609599"/>
            <a:ext cx="9144001" cy="457199"/>
          </a:xfrm>
        </p:spPr>
        <p:txBody>
          <a:bodyPr>
            <a:normAutofit/>
          </a:bodyPr>
          <a:lstStyle/>
          <a:p>
            <a:r>
              <a:rPr lang="en-IN" sz="2400" b="1" dirty="0">
                <a:effectLst/>
                <a:latin typeface="Times New Roman" panose="02020603050405020304" pitchFamily="18" charset="0"/>
                <a:ea typeface="Calibri" panose="020F0502020204030204" pitchFamily="34" charset="0"/>
              </a:rPr>
              <a:t>LONG SHORT TERM MEMORY </a:t>
            </a:r>
            <a:endParaRPr lang="en-IN" sz="2400" dirty="0"/>
          </a:p>
        </p:txBody>
      </p:sp>
      <p:sp>
        <p:nvSpPr>
          <p:cNvPr id="3" name="Content Placeholder 2">
            <a:extLst>
              <a:ext uri="{FF2B5EF4-FFF2-40B4-BE49-F238E27FC236}">
                <a16:creationId xmlns="" xmlns:a16="http://schemas.microsoft.com/office/drawing/2014/main" id="{52E99C4E-AB3C-199D-BFAC-1406E1CBDB6E}"/>
              </a:ext>
            </a:extLst>
          </p:cNvPr>
          <p:cNvSpPr>
            <a:spLocks noGrp="1"/>
          </p:cNvSpPr>
          <p:nvPr>
            <p:ph sz="half" idx="1"/>
          </p:nvPr>
        </p:nvSpPr>
        <p:spPr>
          <a:xfrm>
            <a:off x="477788" y="1905001"/>
            <a:ext cx="5481854" cy="4114800"/>
          </a:xfrm>
        </p:spPr>
        <p:txBody>
          <a:bodyPr>
            <a:normAutofit/>
          </a:bodyPr>
          <a:lstStyle/>
          <a:p>
            <a:pPr algn="just">
              <a:lnSpc>
                <a:spcPct val="150000"/>
              </a:lnSpc>
            </a:pPr>
            <a:r>
              <a:rPr lang="en-US" sz="2000" dirty="0">
                <a:effectLst/>
                <a:latin typeface="Times New Roman" panose="02020603050405020304" pitchFamily="18" charset="0"/>
                <a:ea typeface="Times New Roman" panose="02020603050405020304" pitchFamily="18" charset="0"/>
              </a:rPr>
              <a:t>Long Short-Term Memory (LSTM) networks are a type of recurrent neural network (RNN) architecture, designed to capture long-term dependencies and address the vanishing gradient problem commonly encountered in traditional RNNs. LSTMs are widely used in sequential data tasks such as natural language processing, time series prediction, and speech recognition.</a:t>
            </a:r>
            <a:endParaRPr lang="en-IN" sz="2000" dirty="0">
              <a:effectLst/>
              <a:latin typeface="Times New Roman" panose="02020603050405020304" pitchFamily="18" charset="0"/>
              <a:ea typeface="Times New Roman" panose="02020603050405020304" pitchFamily="18" charset="0"/>
            </a:endParaRPr>
          </a:p>
          <a:p>
            <a:endParaRPr lang="en-IN" dirty="0"/>
          </a:p>
        </p:txBody>
      </p:sp>
      <p:sp>
        <p:nvSpPr>
          <p:cNvPr id="5" name="Slide Number Placeholder 4">
            <a:extLst>
              <a:ext uri="{FF2B5EF4-FFF2-40B4-BE49-F238E27FC236}">
                <a16:creationId xmlns="" xmlns:a16="http://schemas.microsoft.com/office/drawing/2014/main" id="{1C66E70D-BE01-5C7D-626E-A17FC6789192}"/>
              </a:ext>
            </a:extLst>
          </p:cNvPr>
          <p:cNvSpPr>
            <a:spLocks noGrp="1"/>
          </p:cNvSpPr>
          <p:nvPr>
            <p:ph type="sldNum" sz="quarter" idx="12"/>
          </p:nvPr>
        </p:nvSpPr>
        <p:spPr/>
        <p:txBody>
          <a:bodyPr/>
          <a:lstStyle/>
          <a:p>
            <a:fld id="{2A013F82-EE5E-44EE-A61D-E31C6657F26F}" type="slidenum">
              <a:rPr lang="en-IN" smtClean="0"/>
              <a:t>10</a:t>
            </a:fld>
            <a:endParaRPr lang="en-IN"/>
          </a:p>
        </p:txBody>
      </p:sp>
      <p:pic>
        <p:nvPicPr>
          <p:cNvPr id="6" name="Content Placeholder 5" descr="What is LSTM? Introduction to Long Short-Term Memory">
            <a:extLst>
              <a:ext uri="{FF2B5EF4-FFF2-40B4-BE49-F238E27FC236}">
                <a16:creationId xmlns="" xmlns:a16="http://schemas.microsoft.com/office/drawing/2014/main" id="{45458CBF-FE38-CEE1-5E72-A296FC79608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454453" y="1772816"/>
            <a:ext cx="5256584" cy="3672408"/>
          </a:xfrm>
          <a:prstGeom prst="rect">
            <a:avLst/>
          </a:prstGeom>
          <a:noFill/>
          <a:ln>
            <a:noFill/>
          </a:ln>
        </p:spPr>
      </p:pic>
      <p:sp>
        <p:nvSpPr>
          <p:cNvPr id="7" name="TextBox 6">
            <a:extLst>
              <a:ext uri="{FF2B5EF4-FFF2-40B4-BE49-F238E27FC236}">
                <a16:creationId xmlns="" xmlns:a16="http://schemas.microsoft.com/office/drawing/2014/main" id="{03F4E7C3-37C1-D7B3-DF16-7C9AD4ED2BF1}"/>
              </a:ext>
            </a:extLst>
          </p:cNvPr>
          <p:cNvSpPr txBox="1"/>
          <p:nvPr/>
        </p:nvSpPr>
        <p:spPr>
          <a:xfrm>
            <a:off x="7966620" y="5781910"/>
            <a:ext cx="2808312" cy="369332"/>
          </a:xfrm>
          <a:prstGeom prst="rect">
            <a:avLst/>
          </a:prstGeom>
          <a:noFill/>
        </p:spPr>
        <p:txBody>
          <a:bodyPr wrap="square" rtlCol="0">
            <a:spAutoFit/>
          </a:bodyPr>
          <a:lstStyle/>
          <a:p>
            <a:pPr algn="ctr"/>
            <a:r>
              <a:rPr lang="en-IN" dirty="0">
                <a:latin typeface="Times New Roman" panose="02020603050405020304" pitchFamily="18" charset="0"/>
                <a:cs typeface="Times New Roman" panose="02020603050405020304" pitchFamily="18" charset="0"/>
              </a:rPr>
              <a:t>Figure 5: LSTM Model</a:t>
            </a:r>
          </a:p>
        </p:txBody>
      </p:sp>
    </p:spTree>
    <p:extLst>
      <p:ext uri="{BB962C8B-B14F-4D97-AF65-F5344CB8AC3E}">
        <p14:creationId xmlns:p14="http://schemas.microsoft.com/office/powerpoint/2010/main" val="854689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8E03B08-87A5-E6C9-3401-77A65A8A7F16}"/>
              </a:ext>
            </a:extLst>
          </p:cNvPr>
          <p:cNvSpPr>
            <a:spLocks noGrp="1"/>
          </p:cNvSpPr>
          <p:nvPr>
            <p:ph type="title"/>
          </p:nvPr>
        </p:nvSpPr>
        <p:spPr>
          <a:xfrm>
            <a:off x="477788" y="478159"/>
            <a:ext cx="9144001" cy="720080"/>
          </a:xfrm>
        </p:spPr>
        <p:txBody>
          <a:bodyPr>
            <a:noAutofit/>
          </a:bodyPr>
          <a:lstStyle/>
          <a:p>
            <a:r>
              <a:rPr lang="en-US" sz="2400" b="1" dirty="0">
                <a:effectLst/>
                <a:latin typeface="Times New Roman" panose="02020603050405020304" pitchFamily="18" charset="0"/>
                <a:ea typeface="Times New Roman" panose="02020603050405020304" pitchFamily="18" charset="0"/>
              </a:rPr>
              <a:t>RECURRENT NEURAL NETWORK  </a:t>
            </a:r>
            <a:r>
              <a:rPr lang="en-IN" sz="2400" dirty="0">
                <a:effectLst/>
                <a:latin typeface="Times New Roman" panose="02020603050405020304" pitchFamily="18" charset="0"/>
                <a:ea typeface="Times New Roman" panose="02020603050405020304" pitchFamily="18" charset="0"/>
              </a:rPr>
              <a:t/>
            </a:r>
            <a:br>
              <a:rPr lang="en-IN" sz="2400" dirty="0">
                <a:effectLst/>
                <a:latin typeface="Times New Roman" panose="02020603050405020304" pitchFamily="18" charset="0"/>
                <a:ea typeface="Times New Roman" panose="02020603050405020304" pitchFamily="18" charset="0"/>
              </a:rPr>
            </a:br>
            <a:endParaRPr lang="en-IN" sz="2400" dirty="0"/>
          </a:p>
        </p:txBody>
      </p:sp>
      <p:sp>
        <p:nvSpPr>
          <p:cNvPr id="3" name="Content Placeholder 2">
            <a:extLst>
              <a:ext uri="{FF2B5EF4-FFF2-40B4-BE49-F238E27FC236}">
                <a16:creationId xmlns="" xmlns:a16="http://schemas.microsoft.com/office/drawing/2014/main" id="{D2D933D3-3E85-A887-6535-84EC9A2928BF}"/>
              </a:ext>
            </a:extLst>
          </p:cNvPr>
          <p:cNvSpPr>
            <a:spLocks noGrp="1"/>
          </p:cNvSpPr>
          <p:nvPr>
            <p:ph sz="half" idx="1"/>
          </p:nvPr>
        </p:nvSpPr>
        <p:spPr>
          <a:xfrm>
            <a:off x="299590" y="1198239"/>
            <a:ext cx="5662616" cy="4114800"/>
          </a:xfrm>
        </p:spPr>
        <p:txBody>
          <a:bodyPr>
            <a:noAutofit/>
          </a:bodyPr>
          <a:lstStyle/>
          <a:p>
            <a:pPr algn="just">
              <a:lnSpc>
                <a:spcPct val="150000"/>
              </a:lnSpc>
            </a:pPr>
            <a:r>
              <a:rPr lang="en-US" sz="2000" dirty="0">
                <a:effectLst/>
                <a:latin typeface="Times New Roman" panose="02020603050405020304" pitchFamily="18" charset="0"/>
                <a:ea typeface="Times New Roman" panose="02020603050405020304" pitchFamily="18" charset="0"/>
              </a:rPr>
              <a:t>Recurrent Neural Networks (RNNs) are a class of neural networks designed to handle sequential data by maintaining internal memory. They are widely used in tasks involving sequential input or output, such as time series prediction, natural language processing, and speech recognition.</a:t>
            </a:r>
            <a:endParaRPr lang="en-IN" sz="2000" dirty="0">
              <a:effectLst/>
              <a:latin typeface="Times New Roman" panose="02020603050405020304" pitchFamily="18" charset="0"/>
              <a:ea typeface="Times New Roman" panose="02020603050405020304" pitchFamily="18" charset="0"/>
            </a:endParaRPr>
          </a:p>
          <a:p>
            <a:pPr algn="just">
              <a:lnSpc>
                <a:spcPct val="150000"/>
              </a:lnSpc>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The fundamental idea behind RNNs is to process sequences of inputs one element at a time while maintaining a hidden state that captures information about previous elements in the sequence</a:t>
            </a:r>
            <a:endParaRPr lang="en-IN"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3FE05108-43D1-2FD7-352B-1E1E7CCB509B}"/>
              </a:ext>
            </a:extLst>
          </p:cNvPr>
          <p:cNvSpPr>
            <a:spLocks noGrp="1"/>
          </p:cNvSpPr>
          <p:nvPr>
            <p:ph type="sldNum" sz="quarter" idx="12"/>
          </p:nvPr>
        </p:nvSpPr>
        <p:spPr/>
        <p:txBody>
          <a:bodyPr/>
          <a:lstStyle/>
          <a:p>
            <a:fld id="{2A013F82-EE5E-44EE-A61D-E31C6657F26F}" type="slidenum">
              <a:rPr lang="en-IN" smtClean="0"/>
              <a:t>11</a:t>
            </a:fld>
            <a:endParaRPr lang="en-IN"/>
          </a:p>
        </p:txBody>
      </p:sp>
      <p:pic>
        <p:nvPicPr>
          <p:cNvPr id="6" name="Content Placeholder 5" descr="Free Recurrent Neural Network Template">
            <a:extLst>
              <a:ext uri="{FF2B5EF4-FFF2-40B4-BE49-F238E27FC236}">
                <a16:creationId xmlns="" xmlns:a16="http://schemas.microsoft.com/office/drawing/2014/main" id="{43326B51-78E4-83E3-F6EC-C78894065D9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670476" y="1386432"/>
            <a:ext cx="5040560" cy="3960440"/>
          </a:xfrm>
          <a:prstGeom prst="rect">
            <a:avLst/>
          </a:prstGeom>
          <a:noFill/>
          <a:ln>
            <a:noFill/>
          </a:ln>
        </p:spPr>
      </p:pic>
      <p:sp>
        <p:nvSpPr>
          <p:cNvPr id="7" name="TextBox 6">
            <a:extLst>
              <a:ext uri="{FF2B5EF4-FFF2-40B4-BE49-F238E27FC236}">
                <a16:creationId xmlns="" xmlns:a16="http://schemas.microsoft.com/office/drawing/2014/main" id="{762039D8-BCDB-8095-B94B-61830A359BB9}"/>
              </a:ext>
            </a:extLst>
          </p:cNvPr>
          <p:cNvSpPr txBox="1"/>
          <p:nvPr/>
        </p:nvSpPr>
        <p:spPr>
          <a:xfrm>
            <a:off x="8398668" y="5839374"/>
            <a:ext cx="2267744" cy="369332"/>
          </a:xfrm>
          <a:prstGeom prst="rect">
            <a:avLst/>
          </a:prstGeom>
          <a:noFill/>
        </p:spPr>
        <p:txBody>
          <a:bodyPr wrap="square" rtlCol="0">
            <a:spAutoFit/>
          </a:bodyPr>
          <a:lstStyle/>
          <a:p>
            <a:pPr algn="ctr"/>
            <a:r>
              <a:rPr lang="en-IN" dirty="0">
                <a:latin typeface="Times New Roman" panose="02020603050405020304" pitchFamily="18" charset="0"/>
                <a:cs typeface="Times New Roman" panose="02020603050405020304" pitchFamily="18" charset="0"/>
              </a:rPr>
              <a:t>Figure 6: RNN Model</a:t>
            </a:r>
          </a:p>
        </p:txBody>
      </p:sp>
    </p:spTree>
    <p:extLst>
      <p:ext uri="{BB962C8B-B14F-4D97-AF65-F5344CB8AC3E}">
        <p14:creationId xmlns:p14="http://schemas.microsoft.com/office/powerpoint/2010/main" val="2184400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 xmlns:a16="http://schemas.microsoft.com/office/drawing/2014/main" id="{F757E5AC-778D-B92F-DA2C-261CEEFCDF15}"/>
              </a:ext>
            </a:extLst>
          </p:cNvPr>
          <p:cNvSpPr txBox="1"/>
          <p:nvPr/>
        </p:nvSpPr>
        <p:spPr>
          <a:xfrm flipH="1">
            <a:off x="3574132" y="260648"/>
            <a:ext cx="4680520" cy="584775"/>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LITERATURE SURVEY</a:t>
            </a:r>
          </a:p>
        </p:txBody>
      </p:sp>
      <p:graphicFrame>
        <p:nvGraphicFramePr>
          <p:cNvPr id="5" name="Table 4">
            <a:extLst>
              <a:ext uri="{FF2B5EF4-FFF2-40B4-BE49-F238E27FC236}">
                <a16:creationId xmlns="" xmlns:a16="http://schemas.microsoft.com/office/drawing/2014/main" id="{1F6F0D35-E05A-EE7A-EDB3-A24DCA06FEFE}"/>
              </a:ext>
            </a:extLst>
          </p:cNvPr>
          <p:cNvGraphicFramePr>
            <a:graphicFrameLocks noGrp="1"/>
          </p:cNvGraphicFramePr>
          <p:nvPr>
            <p:extLst>
              <p:ext uri="{D42A27DB-BD31-4B8C-83A1-F6EECF244321}">
                <p14:modId xmlns:p14="http://schemas.microsoft.com/office/powerpoint/2010/main" val="1793027414"/>
              </p:ext>
            </p:extLst>
          </p:nvPr>
        </p:nvGraphicFramePr>
        <p:xfrm>
          <a:off x="333772" y="908720"/>
          <a:ext cx="11665294" cy="5688632"/>
        </p:xfrm>
        <a:graphic>
          <a:graphicData uri="http://schemas.openxmlformats.org/drawingml/2006/table">
            <a:tbl>
              <a:tblPr firstRow="1" firstCol="1" bandRow="1">
                <a:tableStyleId>{5C22544A-7EE6-4342-B048-85BDC9FD1C3A}</a:tableStyleId>
              </a:tblPr>
              <a:tblGrid>
                <a:gridCol w="622149">
                  <a:extLst>
                    <a:ext uri="{9D8B030D-6E8A-4147-A177-3AD203B41FA5}">
                      <a16:colId xmlns="" xmlns:a16="http://schemas.microsoft.com/office/drawing/2014/main" val="1284716818"/>
                    </a:ext>
                  </a:extLst>
                </a:gridCol>
                <a:gridCol w="1999577">
                  <a:extLst>
                    <a:ext uri="{9D8B030D-6E8A-4147-A177-3AD203B41FA5}">
                      <a16:colId xmlns="" xmlns:a16="http://schemas.microsoft.com/office/drawing/2014/main" val="3893116850"/>
                    </a:ext>
                  </a:extLst>
                </a:gridCol>
                <a:gridCol w="1489464">
                  <a:extLst>
                    <a:ext uri="{9D8B030D-6E8A-4147-A177-3AD203B41FA5}">
                      <a16:colId xmlns="" xmlns:a16="http://schemas.microsoft.com/office/drawing/2014/main" val="3058459592"/>
                    </a:ext>
                  </a:extLst>
                </a:gridCol>
                <a:gridCol w="2429278">
                  <a:extLst>
                    <a:ext uri="{9D8B030D-6E8A-4147-A177-3AD203B41FA5}">
                      <a16:colId xmlns="" xmlns:a16="http://schemas.microsoft.com/office/drawing/2014/main" val="2012121885"/>
                    </a:ext>
                  </a:extLst>
                </a:gridCol>
                <a:gridCol w="1867767">
                  <a:extLst>
                    <a:ext uri="{9D8B030D-6E8A-4147-A177-3AD203B41FA5}">
                      <a16:colId xmlns="" xmlns:a16="http://schemas.microsoft.com/office/drawing/2014/main" val="2256928003"/>
                    </a:ext>
                  </a:extLst>
                </a:gridCol>
                <a:gridCol w="2054940">
                  <a:extLst>
                    <a:ext uri="{9D8B030D-6E8A-4147-A177-3AD203B41FA5}">
                      <a16:colId xmlns="" xmlns:a16="http://schemas.microsoft.com/office/drawing/2014/main" val="3821278982"/>
                    </a:ext>
                  </a:extLst>
                </a:gridCol>
                <a:gridCol w="1202119">
                  <a:extLst>
                    <a:ext uri="{9D8B030D-6E8A-4147-A177-3AD203B41FA5}">
                      <a16:colId xmlns="" xmlns:a16="http://schemas.microsoft.com/office/drawing/2014/main" val="984343386"/>
                    </a:ext>
                  </a:extLst>
                </a:gridCol>
              </a:tblGrid>
              <a:tr h="256244">
                <a:tc>
                  <a:txBody>
                    <a:bodyPr/>
                    <a:lstStyle/>
                    <a:p>
                      <a:pPr algn="ctr"/>
                      <a:r>
                        <a:rPr lang="en-US" sz="1100">
                          <a:effectLst/>
                          <a:latin typeface="Times New Roman" panose="02020603050405020304" pitchFamily="18" charset="0"/>
                          <a:cs typeface="Times New Roman" panose="02020603050405020304" pitchFamily="18" charset="0"/>
                        </a:rPr>
                        <a:t>Si.no</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dirty="0">
                          <a:effectLst/>
                          <a:latin typeface="Times New Roman" panose="02020603050405020304" pitchFamily="18" charset="0"/>
                          <a:cs typeface="Times New Roman" panose="02020603050405020304" pitchFamily="18" charset="0"/>
                        </a:rPr>
                        <a:t>Title of the paper</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dirty="0">
                          <a:effectLst/>
                          <a:latin typeface="Times New Roman" panose="02020603050405020304" pitchFamily="18" charset="0"/>
                          <a:cs typeface="Times New Roman" panose="02020603050405020304" pitchFamily="18" charset="0"/>
                        </a:rPr>
                        <a:t>Author</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a:effectLst/>
                          <a:latin typeface="Times New Roman" panose="02020603050405020304" pitchFamily="18" charset="0"/>
                          <a:cs typeface="Times New Roman" panose="02020603050405020304" pitchFamily="18" charset="0"/>
                        </a:rPr>
                        <a:t>Problem Identified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a:effectLst/>
                          <a:latin typeface="Times New Roman" panose="02020603050405020304" pitchFamily="18" charset="0"/>
                          <a:cs typeface="Times New Roman" panose="02020603050405020304" pitchFamily="18" charset="0"/>
                        </a:rPr>
                        <a:t>Methodology</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a:effectLst/>
                          <a:latin typeface="Times New Roman" panose="02020603050405020304" pitchFamily="18" charset="0"/>
                          <a:cs typeface="Times New Roman" panose="02020603050405020304" pitchFamily="18" charset="0"/>
                        </a:rPr>
                        <a:t>Result Obtained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dirty="0">
                          <a:effectLst/>
                          <a:latin typeface="Times New Roman" panose="02020603050405020304" pitchFamily="18" charset="0"/>
                          <a:cs typeface="Times New Roman" panose="02020603050405020304" pitchFamily="18" charset="0"/>
                        </a:rPr>
                        <a:t>Remarks</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extLst>
                  <a:ext uri="{0D108BD9-81ED-4DB2-BD59-A6C34878D82A}">
                    <a16:rowId xmlns="" xmlns:a16="http://schemas.microsoft.com/office/drawing/2014/main" val="3191450896"/>
                  </a:ext>
                </a:extLst>
              </a:tr>
              <a:tr h="2254953">
                <a:tc>
                  <a:txBody>
                    <a:bodyPr/>
                    <a:lstStyle/>
                    <a:p>
                      <a:pPr algn="ctr"/>
                      <a:r>
                        <a:rPr lang="en-US" sz="1400">
                          <a:effectLst/>
                          <a:latin typeface="Times New Roman" panose="02020603050405020304" pitchFamily="18" charset="0"/>
                          <a:cs typeface="Times New Roman" panose="02020603050405020304" pitchFamily="18" charset="0"/>
                        </a:rPr>
                        <a:t>01</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400" dirty="0">
                          <a:effectLst/>
                          <a:latin typeface="Times New Roman" panose="02020603050405020304" pitchFamily="18" charset="0"/>
                          <a:cs typeface="Times New Roman" panose="02020603050405020304" pitchFamily="18" charset="0"/>
                        </a:rPr>
                        <a:t>Bus arrival time prediction at bus stop with multiple route.[1]</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400" dirty="0">
                          <a:effectLst/>
                          <a:latin typeface="Times New Roman" panose="02020603050405020304" pitchFamily="18" charset="0"/>
                          <a:cs typeface="Times New Roman" panose="02020603050405020304" pitchFamily="18" charset="0"/>
                        </a:rPr>
                        <a:t>Yu Bin, William H. K. Lam, and Mei Lam Tam</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400">
                          <a:effectLst/>
                          <a:latin typeface="Times New Roman" panose="02020603050405020304" pitchFamily="18" charset="0"/>
                          <a:cs typeface="Times New Roman" panose="02020603050405020304" pitchFamily="18" charset="0"/>
                        </a:rPr>
                        <a:t>The main issue in predicting bus arrival times at stops with multiple routes lies in accurately accounting for varying schedules, potential delays, and route-specific factors, complicating precise time predictions for commuters.</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400">
                          <a:effectLst/>
                          <a:latin typeface="Times New Roman" panose="02020603050405020304" pitchFamily="18" charset="0"/>
                          <a:cs typeface="Times New Roman" panose="02020603050405020304" pitchFamily="18" charset="0"/>
                        </a:rPr>
                        <a:t>Utilizing artificial neural networks to model and predict arrival times based on historical and real-time data</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400">
                          <a:effectLst/>
                          <a:latin typeface="Times New Roman" panose="02020603050405020304" pitchFamily="18" charset="0"/>
                          <a:cs typeface="Times New Roman" panose="02020603050405020304" pitchFamily="18" charset="0"/>
                        </a:rPr>
                        <a:t>Improved accuracy in predicting bus arrival times at stops with multiple routes, potentially reducing waiting times for passengers</a:t>
                      </a:r>
                      <a:endParaRPr lang="en-IN" sz="14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400" dirty="0">
                          <a:effectLst/>
                          <a:latin typeface="Times New Roman" panose="02020603050405020304" pitchFamily="18" charset="0"/>
                          <a:cs typeface="Times New Roman" panose="02020603050405020304" pitchFamily="18" charset="0"/>
                        </a:rPr>
                        <a:t>This paper investigated the bus arrival time prediction at bus stop with multiple routes</a:t>
                      </a:r>
                      <a:endParaRPr lang="en-IN" sz="1400" dirty="0">
                        <a:effectLst/>
                        <a:latin typeface="Times New Roman" panose="02020603050405020304" pitchFamily="18" charset="0"/>
                        <a:cs typeface="Times New Roman" panose="02020603050405020304" pitchFamily="18" charset="0"/>
                      </a:endParaRPr>
                    </a:p>
                    <a:p>
                      <a:pPr algn="just"/>
                      <a:r>
                        <a:rPr lang="en-US" sz="1400" dirty="0">
                          <a:effectLst/>
                          <a:latin typeface="Times New Roman" panose="02020603050405020304" pitchFamily="18" charset="0"/>
                          <a:cs typeface="Times New Roman" panose="02020603050405020304" pitchFamily="18" charset="0"/>
                        </a:rPr>
                        <a:t> </a:t>
                      </a:r>
                      <a:endParaRPr lang="en-IN" sz="14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extLst>
                  <a:ext uri="{0D108BD9-81ED-4DB2-BD59-A6C34878D82A}">
                    <a16:rowId xmlns="" xmlns:a16="http://schemas.microsoft.com/office/drawing/2014/main" val="2821328235"/>
                  </a:ext>
                </a:extLst>
              </a:tr>
              <a:tr h="3177435">
                <a:tc>
                  <a:txBody>
                    <a:bodyPr/>
                    <a:lstStyle/>
                    <a:p>
                      <a:pPr algn="just"/>
                      <a:r>
                        <a:rPr lang="en-US" sz="1200" dirty="0">
                          <a:effectLst/>
                          <a:latin typeface="Times New Roman" panose="02020603050405020304" pitchFamily="18" charset="0"/>
                          <a:cs typeface="Times New Roman" panose="02020603050405020304" pitchFamily="18" charset="0"/>
                        </a:rPr>
                        <a:t>02</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b="1" dirty="0">
                          <a:effectLst/>
                          <a:latin typeface="Times New Roman" panose="02020603050405020304" pitchFamily="18" charset="0"/>
                          <a:cs typeface="Times New Roman" panose="02020603050405020304" pitchFamily="18" charset="0"/>
                        </a:rPr>
                        <a:t>A bus line planning framework for customized bus systems[2]</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b="1" dirty="0">
                          <a:effectLst/>
                          <a:latin typeface="Times New Roman" panose="02020603050405020304" pitchFamily="18" charset="0"/>
                          <a:cs typeface="Times New Roman" panose="02020603050405020304" pitchFamily="18" charset="0"/>
                        </a:rPr>
                        <a:t>Yan Lyu, Chi-Yin Chow, Victor C. S. Lee, Joseph K. Y. Ng, </a:t>
                      </a:r>
                      <a:r>
                        <a:rPr lang="en-US" sz="1200" b="1" dirty="0" err="1">
                          <a:effectLst/>
                          <a:latin typeface="Times New Roman" panose="02020603050405020304" pitchFamily="18" charset="0"/>
                          <a:cs typeface="Times New Roman" panose="02020603050405020304" pitchFamily="18" charset="0"/>
                        </a:rPr>
                        <a:t>Yanhua</a:t>
                      </a:r>
                      <a:r>
                        <a:rPr lang="en-US" sz="1200" b="1" dirty="0">
                          <a:effectLst/>
                          <a:latin typeface="Times New Roman" panose="02020603050405020304" pitchFamily="18" charset="0"/>
                          <a:cs typeface="Times New Roman" panose="02020603050405020304" pitchFamily="18" charset="0"/>
                        </a:rPr>
                        <a:t> Li, and Jia Zeng.</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b="1" dirty="0">
                          <a:effectLst/>
                          <a:latin typeface="Times New Roman" panose="02020603050405020304" pitchFamily="18" charset="0"/>
                          <a:cs typeface="Times New Roman" panose="02020603050405020304" pitchFamily="18" charset="0"/>
                        </a:rPr>
                        <a:t>a bus line planning framework for customized systems faces challenges in predicting demand accurately, optimizing routes efficiently, scheduling effectively, allocating resources wisely, ensuring a smooth passenger experience, and adapting to dynamic changes in urban environments and passenger needs.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b="1" dirty="0">
                          <a:effectLst/>
                          <a:latin typeface="Times New Roman" panose="02020603050405020304" pitchFamily="18" charset="0"/>
                          <a:cs typeface="Times New Roman" panose="02020603050405020304" pitchFamily="18" charset="0"/>
                        </a:rPr>
                        <a:t>Estimating and accounting for uncertainties in arrival times and passenger occupancies using probabilistic or statistical models.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b="1" dirty="0">
                          <a:effectLst/>
                          <a:latin typeface="Times New Roman" panose="02020603050405020304" pitchFamily="18" charset="0"/>
                          <a:cs typeface="Times New Roman" panose="02020603050405020304" pitchFamily="18" charset="0"/>
                        </a:rPr>
                        <a:t>Enhanced understanding and quantification of uncertainty in arrival time predictions and passenger occupancies, aiding in more informed decision-making</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tc>
                  <a:txBody>
                    <a:bodyPr/>
                    <a:lstStyle/>
                    <a:p>
                      <a:pPr algn="just"/>
                      <a:r>
                        <a:rPr lang="en-US" sz="1200" b="1" dirty="0">
                          <a:effectLst/>
                          <a:latin typeface="Times New Roman" panose="02020603050405020304" pitchFamily="18" charset="0"/>
                          <a:cs typeface="Times New Roman" panose="02020603050405020304" pitchFamily="18" charset="0"/>
                        </a:rPr>
                        <a:t>a holistic framework which aims to strategically plan bus lines for customized bus (CB) systems.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803" marR="27803" marT="0" marB="0"/>
                </a:tc>
                <a:extLst>
                  <a:ext uri="{0D108BD9-81ED-4DB2-BD59-A6C34878D82A}">
                    <a16:rowId xmlns="" xmlns:a16="http://schemas.microsoft.com/office/drawing/2014/main" val="1992242574"/>
                  </a:ext>
                </a:extLst>
              </a:tr>
            </a:tbl>
          </a:graphicData>
        </a:graphic>
      </p:graphicFrame>
      <p:sp>
        <p:nvSpPr>
          <p:cNvPr id="6" name="Slide Number Placeholder 5">
            <a:extLst>
              <a:ext uri="{FF2B5EF4-FFF2-40B4-BE49-F238E27FC236}">
                <a16:creationId xmlns="" xmlns:a16="http://schemas.microsoft.com/office/drawing/2014/main" id="{927D8487-AA1C-100C-0A25-C6A30D81FFB3}"/>
              </a:ext>
            </a:extLst>
          </p:cNvPr>
          <p:cNvSpPr>
            <a:spLocks noGrp="1"/>
          </p:cNvSpPr>
          <p:nvPr>
            <p:ph type="sldNum" sz="quarter" idx="12"/>
          </p:nvPr>
        </p:nvSpPr>
        <p:spPr/>
        <p:txBody>
          <a:bodyPr/>
          <a:lstStyle/>
          <a:p>
            <a:fld id="{2A013F82-EE5E-44EE-A61D-E31C6657F26F}" type="slidenum">
              <a:rPr lang="en-IN" smtClean="0"/>
              <a:t>12</a:t>
            </a:fld>
            <a:endParaRPr lang="en-IN"/>
          </a:p>
        </p:txBody>
      </p:sp>
    </p:spTree>
    <p:extLst>
      <p:ext uri="{BB962C8B-B14F-4D97-AF65-F5344CB8AC3E}">
        <p14:creationId xmlns:p14="http://schemas.microsoft.com/office/powerpoint/2010/main" val="46223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 xmlns:a16="http://schemas.microsoft.com/office/drawing/2014/main" id="{A5769272-DD9B-BDDF-EBB6-C84C606F37A0}"/>
              </a:ext>
            </a:extLst>
          </p:cNvPr>
          <p:cNvGraphicFramePr>
            <a:graphicFrameLocks noGrp="1"/>
          </p:cNvGraphicFramePr>
          <p:nvPr>
            <p:extLst>
              <p:ext uri="{D42A27DB-BD31-4B8C-83A1-F6EECF244321}">
                <p14:modId xmlns:p14="http://schemas.microsoft.com/office/powerpoint/2010/main" val="930398392"/>
              </p:ext>
            </p:extLst>
          </p:nvPr>
        </p:nvGraphicFramePr>
        <p:xfrm>
          <a:off x="405781" y="332656"/>
          <a:ext cx="11449270" cy="6120680"/>
        </p:xfrm>
        <a:graphic>
          <a:graphicData uri="http://schemas.openxmlformats.org/drawingml/2006/table">
            <a:tbl>
              <a:tblPr firstRow="1" firstCol="1" bandRow="1">
                <a:tableStyleId>{5C22544A-7EE6-4342-B048-85BDC9FD1C3A}</a:tableStyleId>
              </a:tblPr>
              <a:tblGrid>
                <a:gridCol w="610629">
                  <a:extLst>
                    <a:ext uri="{9D8B030D-6E8A-4147-A177-3AD203B41FA5}">
                      <a16:colId xmlns="" xmlns:a16="http://schemas.microsoft.com/office/drawing/2014/main" val="504390088"/>
                    </a:ext>
                  </a:extLst>
                </a:gridCol>
                <a:gridCol w="1962547">
                  <a:extLst>
                    <a:ext uri="{9D8B030D-6E8A-4147-A177-3AD203B41FA5}">
                      <a16:colId xmlns="" xmlns:a16="http://schemas.microsoft.com/office/drawing/2014/main" val="1536220612"/>
                    </a:ext>
                  </a:extLst>
                </a:gridCol>
                <a:gridCol w="1461881">
                  <a:extLst>
                    <a:ext uri="{9D8B030D-6E8A-4147-A177-3AD203B41FA5}">
                      <a16:colId xmlns="" xmlns:a16="http://schemas.microsoft.com/office/drawing/2014/main" val="2552071137"/>
                    </a:ext>
                  </a:extLst>
                </a:gridCol>
                <a:gridCol w="2384295">
                  <a:extLst>
                    <a:ext uri="{9D8B030D-6E8A-4147-A177-3AD203B41FA5}">
                      <a16:colId xmlns="" xmlns:a16="http://schemas.microsoft.com/office/drawing/2014/main" val="476127568"/>
                    </a:ext>
                  </a:extLst>
                </a:gridCol>
                <a:gridCol w="1833179">
                  <a:extLst>
                    <a:ext uri="{9D8B030D-6E8A-4147-A177-3AD203B41FA5}">
                      <a16:colId xmlns="" xmlns:a16="http://schemas.microsoft.com/office/drawing/2014/main" val="1030084979"/>
                    </a:ext>
                  </a:extLst>
                </a:gridCol>
                <a:gridCol w="2016881">
                  <a:extLst>
                    <a:ext uri="{9D8B030D-6E8A-4147-A177-3AD203B41FA5}">
                      <a16:colId xmlns="" xmlns:a16="http://schemas.microsoft.com/office/drawing/2014/main" val="2842105947"/>
                    </a:ext>
                  </a:extLst>
                </a:gridCol>
                <a:gridCol w="1179858">
                  <a:extLst>
                    <a:ext uri="{9D8B030D-6E8A-4147-A177-3AD203B41FA5}">
                      <a16:colId xmlns="" xmlns:a16="http://schemas.microsoft.com/office/drawing/2014/main" val="2375577798"/>
                    </a:ext>
                  </a:extLst>
                </a:gridCol>
              </a:tblGrid>
              <a:tr h="2880320">
                <a:tc>
                  <a:txBody>
                    <a:bodyPr/>
                    <a:lstStyle/>
                    <a:p>
                      <a:pPr algn="ctr"/>
                      <a:r>
                        <a:rPr lang="en-US" sz="1200" dirty="0">
                          <a:effectLst/>
                          <a:latin typeface="Times New Roman" panose="02020603050405020304" pitchFamily="18" charset="0"/>
                          <a:cs typeface="Times New Roman" panose="02020603050405020304" pitchFamily="18" charset="0"/>
                        </a:rPr>
                        <a:t>03</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dirty="0">
                          <a:effectLst/>
                          <a:latin typeface="Times New Roman" panose="02020603050405020304" pitchFamily="18" charset="0"/>
                          <a:cs typeface="Times New Roman" panose="02020603050405020304" pitchFamily="18" charset="0"/>
                        </a:rPr>
                        <a:t>Dynamic bus arrival time prediction with artificial neural networks [3]</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dirty="0">
                          <a:effectLst/>
                          <a:latin typeface="Times New Roman" panose="02020603050405020304" pitchFamily="18" charset="0"/>
                          <a:cs typeface="Times New Roman" panose="02020603050405020304" pitchFamily="18" charset="0"/>
                        </a:rPr>
                        <a:t>Steven I-Jy Chien, Yuqing Ding, and </a:t>
                      </a:r>
                      <a:r>
                        <a:rPr lang="en-US" sz="1200" dirty="0" err="1">
                          <a:effectLst/>
                          <a:latin typeface="Times New Roman" panose="02020603050405020304" pitchFamily="18" charset="0"/>
                          <a:cs typeface="Times New Roman" panose="02020603050405020304" pitchFamily="18" charset="0"/>
                        </a:rPr>
                        <a:t>Chienhung</a:t>
                      </a:r>
                      <a:r>
                        <a:rPr lang="en-US" sz="1200" dirty="0">
                          <a:effectLst/>
                          <a:latin typeface="Times New Roman" panose="02020603050405020304" pitchFamily="18" charset="0"/>
                          <a:cs typeface="Times New Roman" panose="02020603050405020304" pitchFamily="18" charset="0"/>
                        </a:rPr>
                        <a:t> Wei</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dirty="0">
                          <a:effectLst/>
                          <a:latin typeface="Times New Roman" panose="02020603050405020304" pitchFamily="18" charset="0"/>
                          <a:cs typeface="Times New Roman" panose="02020603050405020304" pitchFamily="18" charset="0"/>
                        </a:rPr>
                        <a:t>to predict the travel times of buses based on open </a:t>
                      </a:r>
                      <a:endParaRPr lang="en-IN" sz="1200" dirty="0">
                        <a:effectLst/>
                        <a:latin typeface="Times New Roman" panose="02020603050405020304" pitchFamily="18" charset="0"/>
                        <a:cs typeface="Times New Roman" panose="02020603050405020304" pitchFamily="18" charset="0"/>
                      </a:endParaRPr>
                    </a:p>
                    <a:p>
                      <a:pPr algn="just"/>
                      <a:r>
                        <a:rPr lang="en-US" sz="1200" dirty="0">
                          <a:effectLst/>
                          <a:latin typeface="Times New Roman" panose="02020603050405020304" pitchFamily="18" charset="0"/>
                          <a:cs typeface="Times New Roman" panose="02020603050405020304" pitchFamily="18" charset="0"/>
                        </a:rPr>
                        <a:t>data collected in real-time</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dirty="0">
                          <a:effectLst/>
                          <a:latin typeface="Times New Roman" panose="02020603050405020304" pitchFamily="18" charset="0"/>
                          <a:cs typeface="Times New Roman" panose="02020603050405020304" pitchFamily="18" charset="0"/>
                        </a:rPr>
                        <a:t>Leveraging Google Maps or similar sources for insights into crowdedness trends and real-time crowd density estimation at transit locations</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dirty="0">
                          <a:effectLst/>
                          <a:latin typeface="Times New Roman" panose="02020603050405020304" pitchFamily="18" charset="0"/>
                          <a:cs typeface="Times New Roman" panose="02020603050405020304" pitchFamily="18" charset="0"/>
                        </a:rPr>
                        <a:t>Insights into global crowdedness trends, offering a broader perspective on transit congestion patterns and potential solutions</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dirty="0">
                          <a:effectLst/>
                          <a:latin typeface="Times New Roman" panose="02020603050405020304" pitchFamily="18" charset="0"/>
                          <a:cs typeface="Times New Roman" panose="02020603050405020304" pitchFamily="18" charset="0"/>
                        </a:rPr>
                        <a:t>Achieved increased accuracy in predicting arrival times, optimizing commuter waiting experience</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extLst>
                  <a:ext uri="{0D108BD9-81ED-4DB2-BD59-A6C34878D82A}">
                    <a16:rowId xmlns="" xmlns:a16="http://schemas.microsoft.com/office/drawing/2014/main" val="2656417580"/>
                  </a:ext>
                </a:extLst>
              </a:tr>
              <a:tr h="3240360">
                <a:tc>
                  <a:txBody>
                    <a:bodyPr/>
                    <a:lstStyle/>
                    <a:p>
                      <a:pPr algn="ctr"/>
                      <a:r>
                        <a:rPr lang="en-US" sz="1200" dirty="0">
                          <a:effectLst/>
                          <a:latin typeface="Times New Roman" panose="02020603050405020304" pitchFamily="18" charset="0"/>
                          <a:cs typeface="Times New Roman" panose="02020603050405020304" pitchFamily="18" charset="0"/>
                        </a:rPr>
                        <a:t>04</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b="1" dirty="0">
                          <a:effectLst/>
                          <a:latin typeface="Times New Roman" panose="02020603050405020304" pitchFamily="18" charset="0"/>
                          <a:cs typeface="Times New Roman" panose="02020603050405020304" pitchFamily="18" charset="0"/>
                        </a:rPr>
                        <a:t> Estimating uncertainty of bus arrival times and passenger occupancies [4]</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b="1" dirty="0">
                          <a:effectLst/>
                          <a:latin typeface="Times New Roman" panose="02020603050405020304" pitchFamily="18" charset="0"/>
                          <a:cs typeface="Times New Roman" panose="02020603050405020304" pitchFamily="18" charset="0"/>
                        </a:rPr>
                        <a:t>Vikash V. </a:t>
                      </a:r>
                      <a:r>
                        <a:rPr lang="en-US" sz="1200" b="1" dirty="0" err="1">
                          <a:effectLst/>
                          <a:latin typeface="Times New Roman" panose="02020603050405020304" pitchFamily="18" charset="0"/>
                          <a:cs typeface="Times New Roman" panose="02020603050405020304" pitchFamily="18" charset="0"/>
                        </a:rPr>
                        <a:t>Gayah</a:t>
                      </a:r>
                      <a:r>
                        <a:rPr lang="en-US" sz="1200" b="1" dirty="0">
                          <a:effectLst/>
                          <a:latin typeface="Times New Roman" panose="02020603050405020304" pitchFamily="18" charset="0"/>
                          <a:cs typeface="Times New Roman" panose="02020603050405020304" pitchFamily="18" charset="0"/>
                        </a:rPr>
                        <a:t>, </a:t>
                      </a:r>
                      <a:r>
                        <a:rPr lang="en-US" sz="1200" b="1" dirty="0" err="1">
                          <a:effectLst/>
                          <a:latin typeface="Times New Roman" panose="02020603050405020304" pitchFamily="18" charset="0"/>
                          <a:cs typeface="Times New Roman" panose="02020603050405020304" pitchFamily="18" charset="0"/>
                        </a:rPr>
                        <a:t>Zhengyao</a:t>
                      </a:r>
                      <a:r>
                        <a:rPr lang="en-US" sz="1200" b="1" dirty="0">
                          <a:effectLst/>
                          <a:latin typeface="Times New Roman" panose="02020603050405020304" pitchFamily="18" charset="0"/>
                          <a:cs typeface="Times New Roman" panose="02020603050405020304" pitchFamily="18" charset="0"/>
                        </a:rPr>
                        <a:t> Yu, Jonathan S. Wood </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b="1" dirty="0">
                          <a:effectLst/>
                          <a:latin typeface="Times New Roman" panose="02020603050405020304" pitchFamily="18" charset="0"/>
                          <a:cs typeface="Times New Roman" panose="02020603050405020304" pitchFamily="18" charset="0"/>
                        </a:rPr>
                        <a:t>Focus on transit planning strategies considering multiple routes to optimize bus systems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b="1" dirty="0">
                          <a:effectLst/>
                          <a:latin typeface="Times New Roman" panose="02020603050405020304" pitchFamily="18" charset="0"/>
                          <a:cs typeface="Times New Roman" panose="02020603050405020304" pitchFamily="18" charset="0"/>
                        </a:rPr>
                        <a:t>Analyzing and understanding crowd dynamics within public transport systems to optimize services and alleviate congestion</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b="1" dirty="0">
                          <a:effectLst/>
                          <a:latin typeface="Times New Roman" panose="02020603050405020304" pitchFamily="18" charset="0"/>
                          <a:cs typeface="Times New Roman" panose="02020603050405020304" pitchFamily="18" charset="0"/>
                        </a:rPr>
                        <a:t>Quantification and understanding of uncertainty in arrival time predictions and passenger counts, aiding in more robust decision-making processes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tc>
                  <a:txBody>
                    <a:bodyPr/>
                    <a:lstStyle/>
                    <a:p>
                      <a:pPr algn="just"/>
                      <a:r>
                        <a:rPr lang="en-US" sz="1200" b="1" dirty="0">
                          <a:effectLst/>
                          <a:latin typeface="Times New Roman" panose="02020603050405020304" pitchFamily="18" charset="0"/>
                          <a:cs typeface="Times New Roman" panose="02020603050405020304" pitchFamily="18" charset="0"/>
                        </a:rPr>
                        <a:t>Acknowledged and quantified uncertainties, leading to more informed decision-making processes within transit management</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0256" marR="30256" marT="0" marB="0"/>
                </a:tc>
                <a:extLst>
                  <a:ext uri="{0D108BD9-81ED-4DB2-BD59-A6C34878D82A}">
                    <a16:rowId xmlns="" xmlns:a16="http://schemas.microsoft.com/office/drawing/2014/main" val="1402801517"/>
                  </a:ext>
                </a:extLst>
              </a:tr>
            </a:tbl>
          </a:graphicData>
        </a:graphic>
      </p:graphicFrame>
      <p:sp>
        <p:nvSpPr>
          <p:cNvPr id="4" name="Slide Number Placeholder 3">
            <a:extLst>
              <a:ext uri="{FF2B5EF4-FFF2-40B4-BE49-F238E27FC236}">
                <a16:creationId xmlns="" xmlns:a16="http://schemas.microsoft.com/office/drawing/2014/main" id="{CE3C3CFF-EE05-E0FC-F0AC-C898666080EC}"/>
              </a:ext>
            </a:extLst>
          </p:cNvPr>
          <p:cNvSpPr>
            <a:spLocks noGrp="1"/>
          </p:cNvSpPr>
          <p:nvPr>
            <p:ph type="sldNum" sz="quarter" idx="12"/>
          </p:nvPr>
        </p:nvSpPr>
        <p:spPr/>
        <p:txBody>
          <a:bodyPr/>
          <a:lstStyle/>
          <a:p>
            <a:fld id="{2A013F82-EE5E-44EE-A61D-E31C6657F26F}" type="slidenum">
              <a:rPr lang="en-IN" smtClean="0"/>
              <a:t>13</a:t>
            </a:fld>
            <a:endParaRPr lang="en-IN"/>
          </a:p>
        </p:txBody>
      </p:sp>
    </p:spTree>
    <p:extLst>
      <p:ext uri="{BB962C8B-B14F-4D97-AF65-F5344CB8AC3E}">
        <p14:creationId xmlns:p14="http://schemas.microsoft.com/office/powerpoint/2010/main" val="286154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 xmlns:a16="http://schemas.microsoft.com/office/drawing/2014/main" id="{05265217-B59D-14CB-8382-0C2C64CD7CE6}"/>
              </a:ext>
            </a:extLst>
          </p:cNvPr>
          <p:cNvGraphicFramePr>
            <a:graphicFrameLocks noGrp="1"/>
          </p:cNvGraphicFramePr>
          <p:nvPr>
            <p:extLst>
              <p:ext uri="{D42A27DB-BD31-4B8C-83A1-F6EECF244321}">
                <p14:modId xmlns:p14="http://schemas.microsoft.com/office/powerpoint/2010/main" val="3946261051"/>
              </p:ext>
            </p:extLst>
          </p:nvPr>
        </p:nvGraphicFramePr>
        <p:xfrm>
          <a:off x="333772" y="476672"/>
          <a:ext cx="11521279" cy="6048672"/>
        </p:xfrm>
        <a:graphic>
          <a:graphicData uri="http://schemas.openxmlformats.org/drawingml/2006/table">
            <a:tbl>
              <a:tblPr firstRow="1" firstCol="1" bandRow="1">
                <a:tableStyleId>{5C22544A-7EE6-4342-B048-85BDC9FD1C3A}</a:tableStyleId>
              </a:tblPr>
              <a:tblGrid>
                <a:gridCol w="614467">
                  <a:extLst>
                    <a:ext uri="{9D8B030D-6E8A-4147-A177-3AD203B41FA5}">
                      <a16:colId xmlns="" xmlns:a16="http://schemas.microsoft.com/office/drawing/2014/main" val="1050215008"/>
                    </a:ext>
                  </a:extLst>
                </a:gridCol>
                <a:gridCol w="1974886">
                  <a:extLst>
                    <a:ext uri="{9D8B030D-6E8A-4147-A177-3AD203B41FA5}">
                      <a16:colId xmlns="" xmlns:a16="http://schemas.microsoft.com/office/drawing/2014/main" val="2244073034"/>
                    </a:ext>
                  </a:extLst>
                </a:gridCol>
                <a:gridCol w="1471079">
                  <a:extLst>
                    <a:ext uri="{9D8B030D-6E8A-4147-A177-3AD203B41FA5}">
                      <a16:colId xmlns="" xmlns:a16="http://schemas.microsoft.com/office/drawing/2014/main" val="1533128073"/>
                    </a:ext>
                  </a:extLst>
                </a:gridCol>
                <a:gridCol w="2399289">
                  <a:extLst>
                    <a:ext uri="{9D8B030D-6E8A-4147-A177-3AD203B41FA5}">
                      <a16:colId xmlns="" xmlns:a16="http://schemas.microsoft.com/office/drawing/2014/main" val="501920203"/>
                    </a:ext>
                  </a:extLst>
                </a:gridCol>
                <a:gridCol w="1844710">
                  <a:extLst>
                    <a:ext uri="{9D8B030D-6E8A-4147-A177-3AD203B41FA5}">
                      <a16:colId xmlns="" xmlns:a16="http://schemas.microsoft.com/office/drawing/2014/main" val="656070386"/>
                    </a:ext>
                  </a:extLst>
                </a:gridCol>
                <a:gridCol w="2029569">
                  <a:extLst>
                    <a:ext uri="{9D8B030D-6E8A-4147-A177-3AD203B41FA5}">
                      <a16:colId xmlns="" xmlns:a16="http://schemas.microsoft.com/office/drawing/2014/main" val="1338404728"/>
                    </a:ext>
                  </a:extLst>
                </a:gridCol>
                <a:gridCol w="1187279">
                  <a:extLst>
                    <a:ext uri="{9D8B030D-6E8A-4147-A177-3AD203B41FA5}">
                      <a16:colId xmlns="" xmlns:a16="http://schemas.microsoft.com/office/drawing/2014/main" val="637136471"/>
                    </a:ext>
                  </a:extLst>
                </a:gridCol>
              </a:tblGrid>
              <a:tr h="2811355">
                <a:tc>
                  <a:txBody>
                    <a:bodyPr/>
                    <a:lstStyle/>
                    <a:p>
                      <a:pPr algn="ctr"/>
                      <a:r>
                        <a:rPr lang="en-US" sz="1200">
                          <a:effectLst/>
                          <a:latin typeface="Times New Roman" panose="02020603050405020304" pitchFamily="18" charset="0"/>
                          <a:cs typeface="Times New Roman" panose="02020603050405020304" pitchFamily="18" charset="0"/>
                        </a:rPr>
                        <a:t>05</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dirty="0">
                          <a:effectLst/>
                          <a:latin typeface="Times New Roman" panose="02020603050405020304" pitchFamily="18" charset="0"/>
                          <a:cs typeface="Times New Roman" panose="02020603050405020304" pitchFamily="18" charset="0"/>
                        </a:rPr>
                        <a:t>Transit crowdedness trends from around the world, according to Google Maps [5]</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a:effectLst/>
                          <a:latin typeface="Times New Roman" panose="02020603050405020304" pitchFamily="18" charset="0"/>
                          <a:cs typeface="Times New Roman" panose="02020603050405020304" pitchFamily="18" charset="0"/>
                        </a:rPr>
                        <a:t>Taylah Hasaballah</a:t>
                      </a:r>
                      <a:endParaRPr lang="en-IN" sz="1200">
                        <a:effectLst/>
                        <a:latin typeface="Times New Roman" panose="02020603050405020304" pitchFamily="18" charset="0"/>
                        <a:cs typeface="Times New Roman" panose="02020603050405020304" pitchFamily="18" charset="0"/>
                      </a:endParaRPr>
                    </a:p>
                    <a:p>
                      <a:pPr algn="just"/>
                      <a:r>
                        <a:rPr lang="en-US" sz="1200">
                          <a:effectLst/>
                          <a:latin typeface="Times New Roman" panose="02020603050405020304" pitchFamily="18" charset="0"/>
                          <a:cs typeface="Times New Roman" panose="02020603050405020304" pitchFamily="18" charset="0"/>
                        </a:rPr>
                        <a:t> </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a:effectLst/>
                          <a:latin typeface="Times New Roman" panose="02020603050405020304" pitchFamily="18" charset="0"/>
                          <a:cs typeface="Times New Roman" panose="02020603050405020304" pitchFamily="18" charset="0"/>
                        </a:rPr>
                        <a:t>Potential research on data integration methods or real-time data utilization for predicting arrival times more accurately</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a:effectLst/>
                          <a:latin typeface="Times New Roman" panose="02020603050405020304" pitchFamily="18" charset="0"/>
                          <a:cs typeface="Times New Roman" panose="02020603050405020304" pitchFamily="18" charset="0"/>
                        </a:rPr>
                        <a:t>Utilizing image processing techniques for real-time estimation of crowd density in transit areas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a:effectLst/>
                          <a:latin typeface="Times New Roman" panose="02020603050405020304" pitchFamily="18" charset="0"/>
                          <a:cs typeface="Times New Roman" panose="02020603050405020304" pitchFamily="18" charset="0"/>
                        </a:rPr>
                        <a:t>Insights into global crowdedness trends in transit, offering comparative analyses and potential insights into managing congestion</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a:effectLst/>
                          <a:latin typeface="Times New Roman" panose="02020603050405020304" pitchFamily="18" charset="0"/>
                          <a:cs typeface="Times New Roman" panose="02020603050405020304" pitchFamily="18" charset="0"/>
                        </a:rPr>
                        <a:t>Provided comprehensive insights into global transit congestion trends, highlighting areas for potential improvement in various regions.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extLst>
                  <a:ext uri="{0D108BD9-81ED-4DB2-BD59-A6C34878D82A}">
                    <a16:rowId xmlns="" xmlns:a16="http://schemas.microsoft.com/office/drawing/2014/main" val="303710055"/>
                  </a:ext>
                </a:extLst>
              </a:tr>
              <a:tr h="3237317">
                <a:tc>
                  <a:txBody>
                    <a:bodyPr/>
                    <a:lstStyle/>
                    <a:p>
                      <a:pPr algn="ctr"/>
                      <a:r>
                        <a:rPr lang="en-US" sz="1200" dirty="0">
                          <a:effectLst/>
                          <a:latin typeface="Times New Roman" panose="02020603050405020304" pitchFamily="18" charset="0"/>
                          <a:cs typeface="Times New Roman" panose="02020603050405020304" pitchFamily="18" charset="0"/>
                        </a:rPr>
                        <a:t>06</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b="1" dirty="0">
                          <a:effectLst/>
                          <a:latin typeface="Times New Roman" panose="02020603050405020304" pitchFamily="18" charset="0"/>
                          <a:cs typeface="Times New Roman" panose="02020603050405020304" pitchFamily="18" charset="0"/>
                        </a:rPr>
                        <a:t>Crowding in public transport [6]</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b="1" dirty="0">
                          <a:effectLst/>
                          <a:latin typeface="Times New Roman" panose="02020603050405020304" pitchFamily="18" charset="0"/>
                          <a:cs typeface="Times New Roman" panose="02020603050405020304" pitchFamily="18" charset="0"/>
                        </a:rPr>
                        <a:t>Zheng Li and David A. </a:t>
                      </a:r>
                      <a:r>
                        <a:rPr lang="en-US" sz="1200" b="1" dirty="0" err="1">
                          <a:effectLst/>
                          <a:latin typeface="Times New Roman" panose="02020603050405020304" pitchFamily="18" charset="0"/>
                          <a:cs typeface="Times New Roman" panose="02020603050405020304" pitchFamily="18" charset="0"/>
                        </a:rPr>
                        <a:t>Hensher</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b="1" dirty="0">
                          <a:effectLst/>
                          <a:latin typeface="Times New Roman" panose="02020603050405020304" pitchFamily="18" charset="0"/>
                          <a:cs typeface="Times New Roman" panose="02020603050405020304" pitchFamily="18" charset="0"/>
                        </a:rPr>
                        <a:t>Contribution could involve a comprehensive review or analysis of existing prediction models and methodologies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b="1" dirty="0">
                          <a:effectLst/>
                          <a:latin typeface="Times New Roman" panose="02020603050405020304" pitchFamily="18" charset="0"/>
                          <a:cs typeface="Times New Roman" panose="02020603050405020304" pitchFamily="18" charset="0"/>
                        </a:rPr>
                        <a:t>Implementing image processing for detecting crowd motion, motionless individuals, and estimating crowd densities specifically in subway environments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b="1" dirty="0">
                          <a:effectLst/>
                          <a:latin typeface="Times New Roman" panose="02020603050405020304" pitchFamily="18" charset="0"/>
                          <a:cs typeface="Times New Roman" panose="02020603050405020304" pitchFamily="18" charset="0"/>
                        </a:rPr>
                        <a:t>Specific insights into the dynamics and nature of crowds within public transport systems, potentially leading to strategies for alleviating congestion</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tc>
                  <a:txBody>
                    <a:bodyPr/>
                    <a:lstStyle/>
                    <a:p>
                      <a:pPr algn="just"/>
                      <a:r>
                        <a:rPr lang="en-US" sz="1200" b="1" dirty="0">
                          <a:effectLst/>
                          <a:latin typeface="Times New Roman" panose="02020603050405020304" pitchFamily="18" charset="0"/>
                          <a:cs typeface="Times New Roman" panose="02020603050405020304" pitchFamily="18" charset="0"/>
                        </a:rPr>
                        <a:t>Unveiled crucial insights into crowd dynamics within public transport systems, paving the way for strategic interventions to manage congestion effectively</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1733" marR="21733" marT="0" marB="0"/>
                </a:tc>
                <a:extLst>
                  <a:ext uri="{0D108BD9-81ED-4DB2-BD59-A6C34878D82A}">
                    <a16:rowId xmlns="" xmlns:a16="http://schemas.microsoft.com/office/drawing/2014/main" val="1032410615"/>
                  </a:ext>
                </a:extLst>
              </a:tr>
            </a:tbl>
          </a:graphicData>
        </a:graphic>
      </p:graphicFrame>
      <p:sp>
        <p:nvSpPr>
          <p:cNvPr id="4" name="Slide Number Placeholder 3">
            <a:extLst>
              <a:ext uri="{FF2B5EF4-FFF2-40B4-BE49-F238E27FC236}">
                <a16:creationId xmlns="" xmlns:a16="http://schemas.microsoft.com/office/drawing/2014/main" id="{ABE7E495-BB91-72B8-C993-E7FABEF04CF1}"/>
              </a:ext>
            </a:extLst>
          </p:cNvPr>
          <p:cNvSpPr>
            <a:spLocks noGrp="1"/>
          </p:cNvSpPr>
          <p:nvPr>
            <p:ph type="sldNum" sz="quarter" idx="12"/>
          </p:nvPr>
        </p:nvSpPr>
        <p:spPr/>
        <p:txBody>
          <a:bodyPr/>
          <a:lstStyle/>
          <a:p>
            <a:fld id="{2A013F82-EE5E-44EE-A61D-E31C6657F26F}" type="slidenum">
              <a:rPr lang="en-IN" smtClean="0"/>
              <a:t>14</a:t>
            </a:fld>
            <a:endParaRPr lang="en-IN"/>
          </a:p>
        </p:txBody>
      </p:sp>
    </p:spTree>
    <p:extLst>
      <p:ext uri="{BB962C8B-B14F-4D97-AF65-F5344CB8AC3E}">
        <p14:creationId xmlns:p14="http://schemas.microsoft.com/office/powerpoint/2010/main" val="2073410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 xmlns:a16="http://schemas.microsoft.com/office/drawing/2014/main" id="{9EAE2C6D-1E59-96C2-8D27-79AB445D4F53}"/>
              </a:ext>
            </a:extLst>
          </p:cNvPr>
          <p:cNvGraphicFramePr>
            <a:graphicFrameLocks noGrp="1"/>
          </p:cNvGraphicFramePr>
          <p:nvPr>
            <p:extLst>
              <p:ext uri="{D42A27DB-BD31-4B8C-83A1-F6EECF244321}">
                <p14:modId xmlns:p14="http://schemas.microsoft.com/office/powerpoint/2010/main" val="1465142125"/>
              </p:ext>
            </p:extLst>
          </p:nvPr>
        </p:nvGraphicFramePr>
        <p:xfrm>
          <a:off x="333772" y="332656"/>
          <a:ext cx="11593287" cy="6192688"/>
        </p:xfrm>
        <a:graphic>
          <a:graphicData uri="http://schemas.openxmlformats.org/drawingml/2006/table">
            <a:tbl>
              <a:tblPr firstRow="1" firstCol="1" bandRow="1">
                <a:tableStyleId>{5C22544A-7EE6-4342-B048-85BDC9FD1C3A}</a:tableStyleId>
              </a:tblPr>
              <a:tblGrid>
                <a:gridCol w="618307">
                  <a:extLst>
                    <a:ext uri="{9D8B030D-6E8A-4147-A177-3AD203B41FA5}">
                      <a16:colId xmlns="" xmlns:a16="http://schemas.microsoft.com/office/drawing/2014/main" val="2978494384"/>
                    </a:ext>
                  </a:extLst>
                </a:gridCol>
                <a:gridCol w="1987235">
                  <a:extLst>
                    <a:ext uri="{9D8B030D-6E8A-4147-A177-3AD203B41FA5}">
                      <a16:colId xmlns="" xmlns:a16="http://schemas.microsoft.com/office/drawing/2014/main" val="1255358054"/>
                    </a:ext>
                  </a:extLst>
                </a:gridCol>
                <a:gridCol w="1480271">
                  <a:extLst>
                    <a:ext uri="{9D8B030D-6E8A-4147-A177-3AD203B41FA5}">
                      <a16:colId xmlns="" xmlns:a16="http://schemas.microsoft.com/office/drawing/2014/main" val="489258266"/>
                    </a:ext>
                  </a:extLst>
                </a:gridCol>
                <a:gridCol w="2414289">
                  <a:extLst>
                    <a:ext uri="{9D8B030D-6E8A-4147-A177-3AD203B41FA5}">
                      <a16:colId xmlns="" xmlns:a16="http://schemas.microsoft.com/office/drawing/2014/main" val="3679260127"/>
                    </a:ext>
                  </a:extLst>
                </a:gridCol>
                <a:gridCol w="1856236">
                  <a:extLst>
                    <a:ext uri="{9D8B030D-6E8A-4147-A177-3AD203B41FA5}">
                      <a16:colId xmlns="" xmlns:a16="http://schemas.microsoft.com/office/drawing/2014/main" val="1090028221"/>
                    </a:ext>
                  </a:extLst>
                </a:gridCol>
                <a:gridCol w="2042251">
                  <a:extLst>
                    <a:ext uri="{9D8B030D-6E8A-4147-A177-3AD203B41FA5}">
                      <a16:colId xmlns="" xmlns:a16="http://schemas.microsoft.com/office/drawing/2014/main" val="2297921002"/>
                    </a:ext>
                  </a:extLst>
                </a:gridCol>
                <a:gridCol w="1194698">
                  <a:extLst>
                    <a:ext uri="{9D8B030D-6E8A-4147-A177-3AD203B41FA5}">
                      <a16:colId xmlns="" xmlns:a16="http://schemas.microsoft.com/office/drawing/2014/main" val="143457163"/>
                    </a:ext>
                  </a:extLst>
                </a:gridCol>
              </a:tblGrid>
              <a:tr h="3203115">
                <a:tc>
                  <a:txBody>
                    <a:bodyPr/>
                    <a:lstStyle/>
                    <a:p>
                      <a:pPr algn="ctr"/>
                      <a:r>
                        <a:rPr lang="en-US" sz="1200">
                          <a:effectLst/>
                          <a:latin typeface="Times New Roman" panose="02020603050405020304" pitchFamily="18" charset="0"/>
                          <a:cs typeface="Times New Roman" panose="02020603050405020304" pitchFamily="18" charset="0"/>
                        </a:rPr>
                        <a:t>07</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dirty="0">
                          <a:effectLst/>
                          <a:latin typeface="Times New Roman" panose="02020603050405020304" pitchFamily="18" charset="0"/>
                          <a:cs typeface="Times New Roman" panose="02020603050405020304" pitchFamily="18" charset="0"/>
                        </a:rPr>
                        <a:t>Real-time crowd density estimation using images [7]</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a:effectLst/>
                          <a:latin typeface="Times New Roman" panose="02020603050405020304" pitchFamily="18" charset="0"/>
                          <a:cs typeface="Times New Roman" panose="02020603050405020304" pitchFamily="18" charset="0"/>
                        </a:rPr>
                        <a:t>Marana, AparecidoNilceu, Marcos Antonio Cavenaghi, Roberta SpolonUlson,and F.L.Drumond.</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a:effectLst/>
                          <a:latin typeface="Times New Roman" panose="02020603050405020304" pitchFamily="18" charset="0"/>
                          <a:cs typeface="Times New Roman" panose="02020603050405020304" pitchFamily="18" charset="0"/>
                        </a:rPr>
                        <a:t>Likely research on system-wide improvements in public transportation, potentially exploring policy interventions or infrastructure enhancements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a:effectLst/>
                          <a:latin typeface="Times New Roman" panose="02020603050405020304" pitchFamily="18" charset="0"/>
                          <a:cs typeface="Times New Roman" panose="02020603050405020304" pitchFamily="18" charset="0"/>
                        </a:rPr>
                        <a:t>Employing computer vision methods to estimate the count of individuals within high-density crowd scenarios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a:effectLst/>
                          <a:latin typeface="Times New Roman" panose="02020603050405020304" pitchFamily="18" charset="0"/>
                          <a:cs typeface="Times New Roman" panose="02020603050405020304" pitchFamily="18" charset="0"/>
                        </a:rPr>
                        <a:t>Accurate estimation of the number of individuals within high-density crowd scenarios, assisting in crowd size estimation and planning.</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a:effectLst/>
                          <a:latin typeface="Times New Roman" panose="02020603050405020304" pitchFamily="18" charset="0"/>
                          <a:cs typeface="Times New Roman" panose="02020603050405020304" pitchFamily="18" charset="0"/>
                        </a:rPr>
                        <a:t>Enabled real-time assessment and management of crowd densities at transit locations, fostering immediate responses to crowdedness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extLst>
                  <a:ext uri="{0D108BD9-81ED-4DB2-BD59-A6C34878D82A}">
                    <a16:rowId xmlns="" xmlns:a16="http://schemas.microsoft.com/office/drawing/2014/main" val="506930061"/>
                  </a:ext>
                </a:extLst>
              </a:tr>
              <a:tr h="2989573">
                <a:tc>
                  <a:txBody>
                    <a:bodyPr/>
                    <a:lstStyle/>
                    <a:p>
                      <a:pPr algn="ctr"/>
                      <a:r>
                        <a:rPr lang="en-US" sz="1200" dirty="0">
                          <a:effectLst/>
                          <a:latin typeface="Times New Roman" panose="02020603050405020304" pitchFamily="18" charset="0"/>
                          <a:cs typeface="Times New Roman" panose="02020603050405020304" pitchFamily="18" charset="0"/>
                        </a:rPr>
                        <a:t>08</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b="1" dirty="0">
                          <a:effectLst/>
                          <a:latin typeface="Times New Roman" panose="02020603050405020304" pitchFamily="18" charset="0"/>
                          <a:cs typeface="Times New Roman" panose="02020603050405020304" pitchFamily="18" charset="0"/>
                        </a:rPr>
                        <a:t>Crowd motion estimation and motionless detection in subway corridors by image processing [8]</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b="1" dirty="0" err="1">
                          <a:effectLst/>
                          <a:latin typeface="Times New Roman" panose="02020603050405020304" pitchFamily="18" charset="0"/>
                          <a:cs typeface="Times New Roman" panose="02020603050405020304" pitchFamily="18" charset="0"/>
                        </a:rPr>
                        <a:t>Bouchafa</a:t>
                      </a:r>
                      <a:r>
                        <a:rPr lang="en-US" sz="1200" b="1" dirty="0">
                          <a:effectLst/>
                          <a:latin typeface="Times New Roman" panose="02020603050405020304" pitchFamily="18" charset="0"/>
                          <a:cs typeface="Times New Roman" panose="02020603050405020304" pitchFamily="18" charset="0"/>
                        </a:rPr>
                        <a:t>, Samia, Didier Aubert, and Salah </a:t>
                      </a:r>
                      <a:r>
                        <a:rPr lang="en-US" sz="1200" b="1" dirty="0" err="1">
                          <a:effectLst/>
                          <a:latin typeface="Times New Roman" panose="02020603050405020304" pitchFamily="18" charset="0"/>
                          <a:cs typeface="Times New Roman" panose="02020603050405020304" pitchFamily="18" charset="0"/>
                        </a:rPr>
                        <a:t>Bouzar</a:t>
                      </a:r>
                      <a:r>
                        <a:rPr lang="en-US" sz="1200" b="1" dirty="0">
                          <a:effectLst/>
                          <a:latin typeface="Times New Roman" panose="02020603050405020304" pitchFamily="18" charset="0"/>
                          <a:cs typeface="Times New Roman" panose="02020603050405020304" pitchFamily="18" charset="0"/>
                        </a:rPr>
                        <a:t>.</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b="1" dirty="0">
                          <a:effectLst/>
                          <a:latin typeface="Times New Roman" panose="02020603050405020304" pitchFamily="18" charset="0"/>
                          <a:cs typeface="Times New Roman" panose="02020603050405020304" pitchFamily="18" charset="0"/>
                        </a:rPr>
                        <a:t>Might delve into innovative technologies or systems for dynamic routing and real-time updates to improve bus arrival time predictions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b="1" dirty="0">
                          <a:effectLst/>
                          <a:latin typeface="Times New Roman" panose="02020603050405020304" pitchFamily="18" charset="0"/>
                          <a:cs typeface="Times New Roman" panose="02020603050405020304" pitchFamily="18" charset="0"/>
                        </a:rPr>
                        <a:t>Implementing automated tools or algorithms for estimating crowd sizes, aiding in better understanding and management of transit congestion</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b="1" dirty="0">
                          <a:effectLst/>
                          <a:latin typeface="Times New Roman" panose="02020603050405020304" pitchFamily="18" charset="0"/>
                          <a:cs typeface="Times New Roman" panose="02020603050405020304" pitchFamily="18" charset="0"/>
                        </a:rPr>
                        <a:t>Enhanced detection of crowd motion and stationary individuals within subway environments, contributing to efficient crowd control measures.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tc>
                  <a:txBody>
                    <a:bodyPr/>
                    <a:lstStyle/>
                    <a:p>
                      <a:pPr algn="just"/>
                      <a:r>
                        <a:rPr lang="en-US" sz="1200" b="1" dirty="0">
                          <a:effectLst/>
                          <a:latin typeface="Times New Roman" panose="02020603050405020304" pitchFamily="18" charset="0"/>
                          <a:cs typeface="Times New Roman" panose="02020603050405020304" pitchFamily="18" charset="0"/>
                        </a:rPr>
                        <a:t>Improved understanding of crowd behavior within subway environments, facilitating better crowd control measures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6604" marR="26604" marT="0" marB="0"/>
                </a:tc>
                <a:extLst>
                  <a:ext uri="{0D108BD9-81ED-4DB2-BD59-A6C34878D82A}">
                    <a16:rowId xmlns="" xmlns:a16="http://schemas.microsoft.com/office/drawing/2014/main" val="3051500584"/>
                  </a:ext>
                </a:extLst>
              </a:tr>
            </a:tbl>
          </a:graphicData>
        </a:graphic>
      </p:graphicFrame>
      <p:sp>
        <p:nvSpPr>
          <p:cNvPr id="4" name="Slide Number Placeholder 3">
            <a:extLst>
              <a:ext uri="{FF2B5EF4-FFF2-40B4-BE49-F238E27FC236}">
                <a16:creationId xmlns="" xmlns:a16="http://schemas.microsoft.com/office/drawing/2014/main" id="{6C403E96-C53D-02E0-E54B-68FFD982DECF}"/>
              </a:ext>
            </a:extLst>
          </p:cNvPr>
          <p:cNvSpPr>
            <a:spLocks noGrp="1"/>
          </p:cNvSpPr>
          <p:nvPr>
            <p:ph type="sldNum" sz="quarter" idx="12"/>
          </p:nvPr>
        </p:nvSpPr>
        <p:spPr/>
        <p:txBody>
          <a:bodyPr/>
          <a:lstStyle/>
          <a:p>
            <a:fld id="{2A013F82-EE5E-44EE-A61D-E31C6657F26F}" type="slidenum">
              <a:rPr lang="en-IN" smtClean="0"/>
              <a:t>15</a:t>
            </a:fld>
            <a:endParaRPr lang="en-IN"/>
          </a:p>
        </p:txBody>
      </p:sp>
    </p:spTree>
    <p:extLst>
      <p:ext uri="{BB962C8B-B14F-4D97-AF65-F5344CB8AC3E}">
        <p14:creationId xmlns:p14="http://schemas.microsoft.com/office/powerpoint/2010/main" val="3738891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 xmlns:a16="http://schemas.microsoft.com/office/drawing/2014/main" id="{1F194E36-64E0-7538-6843-E43126CF9895}"/>
              </a:ext>
            </a:extLst>
          </p:cNvPr>
          <p:cNvGraphicFramePr>
            <a:graphicFrameLocks noGrp="1"/>
          </p:cNvGraphicFramePr>
          <p:nvPr>
            <p:extLst>
              <p:ext uri="{D42A27DB-BD31-4B8C-83A1-F6EECF244321}">
                <p14:modId xmlns:p14="http://schemas.microsoft.com/office/powerpoint/2010/main" val="1353350287"/>
              </p:ext>
            </p:extLst>
          </p:nvPr>
        </p:nvGraphicFramePr>
        <p:xfrm>
          <a:off x="405780" y="620688"/>
          <a:ext cx="11449271" cy="5832648"/>
        </p:xfrm>
        <a:graphic>
          <a:graphicData uri="http://schemas.openxmlformats.org/drawingml/2006/table">
            <a:tbl>
              <a:tblPr firstRow="1" firstCol="1" bandRow="1">
                <a:tableStyleId>{5C22544A-7EE6-4342-B048-85BDC9FD1C3A}</a:tableStyleId>
              </a:tblPr>
              <a:tblGrid>
                <a:gridCol w="610628">
                  <a:extLst>
                    <a:ext uri="{9D8B030D-6E8A-4147-A177-3AD203B41FA5}">
                      <a16:colId xmlns="" xmlns:a16="http://schemas.microsoft.com/office/drawing/2014/main" val="3780466258"/>
                    </a:ext>
                  </a:extLst>
                </a:gridCol>
                <a:gridCol w="1962545">
                  <a:extLst>
                    <a:ext uri="{9D8B030D-6E8A-4147-A177-3AD203B41FA5}">
                      <a16:colId xmlns="" xmlns:a16="http://schemas.microsoft.com/office/drawing/2014/main" val="473802195"/>
                    </a:ext>
                  </a:extLst>
                </a:gridCol>
                <a:gridCol w="1461885">
                  <a:extLst>
                    <a:ext uri="{9D8B030D-6E8A-4147-A177-3AD203B41FA5}">
                      <a16:colId xmlns="" xmlns:a16="http://schemas.microsoft.com/office/drawing/2014/main" val="3910746024"/>
                    </a:ext>
                  </a:extLst>
                </a:gridCol>
                <a:gridCol w="2384294">
                  <a:extLst>
                    <a:ext uri="{9D8B030D-6E8A-4147-A177-3AD203B41FA5}">
                      <a16:colId xmlns="" xmlns:a16="http://schemas.microsoft.com/office/drawing/2014/main" val="3007052708"/>
                    </a:ext>
                  </a:extLst>
                </a:gridCol>
                <a:gridCol w="1833179">
                  <a:extLst>
                    <a:ext uri="{9D8B030D-6E8A-4147-A177-3AD203B41FA5}">
                      <a16:colId xmlns="" xmlns:a16="http://schemas.microsoft.com/office/drawing/2014/main" val="494250046"/>
                    </a:ext>
                  </a:extLst>
                </a:gridCol>
                <a:gridCol w="2016884">
                  <a:extLst>
                    <a:ext uri="{9D8B030D-6E8A-4147-A177-3AD203B41FA5}">
                      <a16:colId xmlns="" xmlns:a16="http://schemas.microsoft.com/office/drawing/2014/main" val="2507604210"/>
                    </a:ext>
                  </a:extLst>
                </a:gridCol>
                <a:gridCol w="1179856">
                  <a:extLst>
                    <a:ext uri="{9D8B030D-6E8A-4147-A177-3AD203B41FA5}">
                      <a16:colId xmlns="" xmlns:a16="http://schemas.microsoft.com/office/drawing/2014/main" val="3072299922"/>
                    </a:ext>
                  </a:extLst>
                </a:gridCol>
              </a:tblGrid>
              <a:tr h="2603861">
                <a:tc>
                  <a:txBody>
                    <a:bodyPr/>
                    <a:lstStyle/>
                    <a:p>
                      <a:pPr algn="ctr"/>
                      <a:r>
                        <a:rPr lang="en-US" sz="1200" dirty="0">
                          <a:effectLst/>
                          <a:latin typeface="Times New Roman" panose="02020603050405020304" pitchFamily="18" charset="0"/>
                          <a:cs typeface="Times New Roman" panose="02020603050405020304" pitchFamily="18" charset="0"/>
                        </a:rPr>
                        <a:t>09</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dirty="0">
                          <a:effectLst/>
                          <a:latin typeface="Times New Roman" panose="02020603050405020304" pitchFamily="18" charset="0"/>
                          <a:cs typeface="Times New Roman" panose="02020603050405020304" pitchFamily="18" charset="0"/>
                        </a:rPr>
                        <a:t>Human count estimation in high density crowd images and videos [9]</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a:effectLst/>
                          <a:latin typeface="Times New Roman" panose="02020603050405020304" pitchFamily="18" charset="0"/>
                          <a:cs typeface="Times New Roman" panose="02020603050405020304" pitchFamily="18" charset="0"/>
                        </a:rPr>
                        <a:t>Chauhan, Vandit, Santosh Kumar, and Sanjay Kumar Singh</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a:effectLst/>
                          <a:latin typeface="Times New Roman" panose="02020603050405020304" pitchFamily="18" charset="0"/>
                          <a:cs typeface="Times New Roman" panose="02020603050405020304" pitchFamily="18" charset="0"/>
                        </a:rPr>
                        <a:t>Possible exploration of user-centric approaches or passenger behavior analysis in arrival time prediction models.</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a:effectLst/>
                          <a:latin typeface="Times New Roman" panose="02020603050405020304" pitchFamily="18" charset="0"/>
                          <a:cs typeface="Times New Roman" panose="02020603050405020304" pitchFamily="18" charset="0"/>
                        </a:rPr>
                        <a:t>Involves computer vision techniques to estimate the count of individuals within highly crowded scenarios using image or video data</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a:effectLst/>
                          <a:latin typeface="Times New Roman" panose="02020603050405020304" pitchFamily="18" charset="0"/>
                          <a:cs typeface="Times New Roman" panose="02020603050405020304" pitchFamily="18" charset="0"/>
                        </a:rPr>
                        <a:t>Accurate estimation of headcounts within highly dense crowd scenarios, providing valuable data for crowd size estimation and management</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a:effectLst/>
                          <a:latin typeface="Times New Roman" panose="02020603050405020304" pitchFamily="18" charset="0"/>
                          <a:cs typeface="Times New Roman" panose="02020603050405020304" pitchFamily="18" charset="0"/>
                        </a:rPr>
                        <a:t>Provided accurate estimates of crowd sizes, offering valuable data for crowd size prediction and management</a:t>
                      </a:r>
                      <a:endParaRPr lang="en-IN"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extLst>
                  <a:ext uri="{0D108BD9-81ED-4DB2-BD59-A6C34878D82A}">
                    <a16:rowId xmlns="" xmlns:a16="http://schemas.microsoft.com/office/drawing/2014/main" val="3138190226"/>
                  </a:ext>
                </a:extLst>
              </a:tr>
              <a:tr h="3228787">
                <a:tc>
                  <a:txBody>
                    <a:bodyPr/>
                    <a:lstStyle/>
                    <a:p>
                      <a:pPr algn="ctr"/>
                      <a:r>
                        <a:rPr lang="en-US" sz="1200" dirty="0">
                          <a:effectLst/>
                          <a:latin typeface="Times New Roman" panose="02020603050405020304" pitchFamily="18" charset="0"/>
                          <a:cs typeface="Times New Roman" panose="02020603050405020304" pitchFamily="18" charset="0"/>
                        </a:rPr>
                        <a:t>10</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b="1" dirty="0">
                          <a:effectLst/>
                          <a:latin typeface="Times New Roman" panose="02020603050405020304" pitchFamily="18" charset="0"/>
                          <a:cs typeface="Times New Roman" panose="02020603050405020304" pitchFamily="18" charset="0"/>
                        </a:rPr>
                        <a:t> Automated Solutions for Crowd Size Estimation [10]</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b="1" dirty="0">
                          <a:effectLst/>
                          <a:latin typeface="Times New Roman" panose="02020603050405020304" pitchFamily="18" charset="0"/>
                          <a:cs typeface="Times New Roman" panose="02020603050405020304" pitchFamily="18" charset="0"/>
                        </a:rPr>
                        <a:t>Muhammad Waqar Aziz1,2, Farhan Naeem3,Muhammad Hamad Alizai4, and Khan </a:t>
                      </a:r>
                      <a:r>
                        <a:rPr lang="en-US" sz="1200" b="1" dirty="0" err="1">
                          <a:effectLst/>
                          <a:latin typeface="Times New Roman" panose="02020603050405020304" pitchFamily="18" charset="0"/>
                          <a:cs typeface="Times New Roman" panose="02020603050405020304" pitchFamily="18" charset="0"/>
                        </a:rPr>
                        <a:t>Bahadar</a:t>
                      </a:r>
                      <a:r>
                        <a:rPr lang="en-US" sz="1200" b="1" dirty="0">
                          <a:effectLst/>
                          <a:latin typeface="Times New Roman" panose="02020603050405020304" pitchFamily="18" charset="0"/>
                          <a:cs typeface="Times New Roman" panose="02020603050405020304" pitchFamily="18" charset="0"/>
                        </a:rPr>
                        <a:t> Khan2</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b="1" dirty="0">
                          <a:effectLst/>
                          <a:latin typeface="Times New Roman" panose="02020603050405020304" pitchFamily="18" charset="0"/>
                          <a:cs typeface="Times New Roman" panose="02020603050405020304" pitchFamily="18" charset="0"/>
                        </a:rPr>
                        <a:t>Likely contributions on contextual factors affecting arrival time prediction, such as weather, traffic patterns, or geographical considerations.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b="1" dirty="0">
                          <a:effectLst/>
                          <a:latin typeface="Times New Roman" panose="02020603050405020304" pitchFamily="18" charset="0"/>
                          <a:cs typeface="Times New Roman" panose="02020603050405020304" pitchFamily="18" charset="0"/>
                        </a:rPr>
                        <a:t>Focuses on developing automated tools or algorithms to estimate crowd sizes in various transit settings, potentially aiding in crowd management strategies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b="1" dirty="0">
                          <a:effectLst/>
                          <a:latin typeface="Times New Roman" panose="02020603050405020304" pitchFamily="18" charset="0"/>
                          <a:cs typeface="Times New Roman" panose="02020603050405020304" pitchFamily="18" charset="0"/>
                        </a:rPr>
                        <a:t>Development of automated tools or algorithms specifically aimed at estimating crowd sizes, potentially facilitating quicker and more efficient crowd management strategies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tc>
                  <a:txBody>
                    <a:bodyPr/>
                    <a:lstStyle/>
                    <a:p>
                      <a:pPr algn="just"/>
                      <a:r>
                        <a:rPr lang="en-US" sz="1200" b="1" dirty="0">
                          <a:effectLst/>
                          <a:latin typeface="Times New Roman" panose="02020603050405020304" pitchFamily="18" charset="0"/>
                          <a:cs typeface="Times New Roman" panose="02020603050405020304" pitchFamily="18" charset="0"/>
                        </a:rPr>
                        <a:t>Presented automated tools or algorithms for efficient crowd size estimation, potentially revolutionizing crowd management strategies</a:t>
                      </a:r>
                      <a:endPar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27554" marR="27554" marT="0" marB="0"/>
                </a:tc>
                <a:extLst>
                  <a:ext uri="{0D108BD9-81ED-4DB2-BD59-A6C34878D82A}">
                    <a16:rowId xmlns="" xmlns:a16="http://schemas.microsoft.com/office/drawing/2014/main" val="4191452049"/>
                  </a:ext>
                </a:extLst>
              </a:tr>
            </a:tbl>
          </a:graphicData>
        </a:graphic>
      </p:graphicFrame>
      <p:sp>
        <p:nvSpPr>
          <p:cNvPr id="4" name="Slide Number Placeholder 3">
            <a:extLst>
              <a:ext uri="{FF2B5EF4-FFF2-40B4-BE49-F238E27FC236}">
                <a16:creationId xmlns="" xmlns:a16="http://schemas.microsoft.com/office/drawing/2014/main" id="{C465886D-C195-024E-3FA1-DC16C01FA7DD}"/>
              </a:ext>
            </a:extLst>
          </p:cNvPr>
          <p:cNvSpPr>
            <a:spLocks noGrp="1"/>
          </p:cNvSpPr>
          <p:nvPr>
            <p:ph type="sldNum" sz="quarter" idx="12"/>
          </p:nvPr>
        </p:nvSpPr>
        <p:spPr/>
        <p:txBody>
          <a:bodyPr/>
          <a:lstStyle/>
          <a:p>
            <a:fld id="{2A013F82-EE5E-44EE-A61D-E31C6657F26F}" type="slidenum">
              <a:rPr lang="en-IN" smtClean="0"/>
              <a:t>16</a:t>
            </a:fld>
            <a:endParaRPr lang="en-IN"/>
          </a:p>
        </p:txBody>
      </p:sp>
    </p:spTree>
    <p:extLst>
      <p:ext uri="{BB962C8B-B14F-4D97-AF65-F5344CB8AC3E}">
        <p14:creationId xmlns:p14="http://schemas.microsoft.com/office/powerpoint/2010/main" val="1906078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B288D86B-1AAF-EF06-F360-FA0E7C7AE528}"/>
              </a:ext>
            </a:extLst>
          </p:cNvPr>
          <p:cNvSpPr txBox="1"/>
          <p:nvPr/>
        </p:nvSpPr>
        <p:spPr>
          <a:xfrm>
            <a:off x="4046803" y="188640"/>
            <a:ext cx="3583032" cy="584775"/>
          </a:xfrm>
          <a:prstGeom prst="rect">
            <a:avLst/>
          </a:prstGeom>
          <a:noFill/>
        </p:spPr>
        <p:txBody>
          <a:bodyPr wrap="none" rtlCol="0">
            <a:spAutoFit/>
          </a:bodyPr>
          <a:lstStyle/>
          <a:p>
            <a:pPr algn="ctr"/>
            <a:r>
              <a:rPr lang="en-IN" sz="3200" b="1" dirty="0">
                <a:latin typeface="Times New Roman" panose="02020603050405020304" pitchFamily="18" charset="0"/>
                <a:cs typeface="Times New Roman" panose="02020603050405020304" pitchFamily="18" charset="0"/>
              </a:rPr>
              <a:t>METHODOLOGY</a:t>
            </a:r>
          </a:p>
        </p:txBody>
      </p:sp>
      <p:sp>
        <p:nvSpPr>
          <p:cNvPr id="8" name="TextBox 7">
            <a:extLst>
              <a:ext uri="{FF2B5EF4-FFF2-40B4-BE49-F238E27FC236}">
                <a16:creationId xmlns="" xmlns:a16="http://schemas.microsoft.com/office/drawing/2014/main" id="{0FCF49D6-128D-6CE0-22C3-EE3427BC4EBD}"/>
              </a:ext>
            </a:extLst>
          </p:cNvPr>
          <p:cNvSpPr txBox="1"/>
          <p:nvPr/>
        </p:nvSpPr>
        <p:spPr>
          <a:xfrm>
            <a:off x="5230316" y="6146469"/>
            <a:ext cx="2736304"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Figure 7: Block Diagram</a:t>
            </a:r>
          </a:p>
        </p:txBody>
      </p:sp>
      <p:sp>
        <p:nvSpPr>
          <p:cNvPr id="10" name="TextBox 9">
            <a:extLst>
              <a:ext uri="{FF2B5EF4-FFF2-40B4-BE49-F238E27FC236}">
                <a16:creationId xmlns="" xmlns:a16="http://schemas.microsoft.com/office/drawing/2014/main" id="{C07A597F-8BB9-5772-2626-E6D6D12AD043}"/>
              </a:ext>
            </a:extLst>
          </p:cNvPr>
          <p:cNvSpPr txBox="1"/>
          <p:nvPr/>
        </p:nvSpPr>
        <p:spPr>
          <a:xfrm>
            <a:off x="477788" y="770082"/>
            <a:ext cx="4104456"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A. BLOCK DIAGRAM</a:t>
            </a:r>
          </a:p>
        </p:txBody>
      </p:sp>
      <p:sp>
        <p:nvSpPr>
          <p:cNvPr id="2" name="Slide Number Placeholder 1">
            <a:extLst>
              <a:ext uri="{FF2B5EF4-FFF2-40B4-BE49-F238E27FC236}">
                <a16:creationId xmlns="" xmlns:a16="http://schemas.microsoft.com/office/drawing/2014/main" id="{A20C3C44-ADC2-841C-D6CB-1C725C7543E0}"/>
              </a:ext>
            </a:extLst>
          </p:cNvPr>
          <p:cNvSpPr>
            <a:spLocks noGrp="1"/>
          </p:cNvSpPr>
          <p:nvPr>
            <p:ph type="sldNum" sz="quarter" idx="12"/>
          </p:nvPr>
        </p:nvSpPr>
        <p:spPr/>
        <p:txBody>
          <a:bodyPr/>
          <a:lstStyle/>
          <a:p>
            <a:fld id="{2A013F82-EE5E-44EE-A61D-E31C6657F26F}" type="slidenum">
              <a:rPr lang="en-IN" smtClean="0"/>
              <a:t>17</a:t>
            </a:fld>
            <a:endParaRPr lang="en-IN"/>
          </a:p>
        </p:txBody>
      </p:sp>
      <p:pic>
        <p:nvPicPr>
          <p:cNvPr id="3" name="Picture 2">
            <a:extLst>
              <a:ext uri="{FF2B5EF4-FFF2-40B4-BE49-F238E27FC236}">
                <a16:creationId xmlns="" xmlns:a16="http://schemas.microsoft.com/office/drawing/2014/main" id="{50F18299-08DE-D4CE-234E-A0F92646E5E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82044" y="1412360"/>
            <a:ext cx="7296063" cy="4464496"/>
          </a:xfrm>
          <a:prstGeom prst="rect">
            <a:avLst/>
          </a:prstGeom>
          <a:noFill/>
          <a:ln>
            <a:noFill/>
          </a:ln>
        </p:spPr>
      </p:pic>
    </p:spTree>
    <p:extLst>
      <p:ext uri="{BB962C8B-B14F-4D97-AF65-F5344CB8AC3E}">
        <p14:creationId xmlns:p14="http://schemas.microsoft.com/office/powerpoint/2010/main" val="247816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8ECBC59E-F73B-F19D-9AF3-8D49737D1BBD}"/>
              </a:ext>
            </a:extLst>
          </p:cNvPr>
          <p:cNvSpPr txBox="1"/>
          <p:nvPr/>
        </p:nvSpPr>
        <p:spPr>
          <a:xfrm>
            <a:off x="4942284" y="4221088"/>
            <a:ext cx="1871025" cy="369332"/>
          </a:xfrm>
          <a:prstGeom prst="rect">
            <a:avLst/>
          </a:prstGeom>
          <a:noFill/>
        </p:spPr>
        <p:txBody>
          <a:bodyPr wrap="none" rtlCol="0">
            <a:spAutoFit/>
          </a:bodyPr>
          <a:lstStyle/>
          <a:p>
            <a:r>
              <a:rPr lang="en-IN" dirty="0">
                <a:latin typeface="Times New Roman" panose="02020603050405020304" pitchFamily="18" charset="0"/>
                <a:cs typeface="Times New Roman" panose="02020603050405020304" pitchFamily="18" charset="0"/>
              </a:rPr>
              <a:t>Figure 8: Data Set</a:t>
            </a:r>
          </a:p>
        </p:txBody>
      </p:sp>
      <p:sp>
        <p:nvSpPr>
          <p:cNvPr id="6" name="TextBox 5">
            <a:extLst>
              <a:ext uri="{FF2B5EF4-FFF2-40B4-BE49-F238E27FC236}">
                <a16:creationId xmlns="" xmlns:a16="http://schemas.microsoft.com/office/drawing/2014/main" id="{6B0020E3-27BA-1E69-91B5-077E2CB94432}"/>
              </a:ext>
            </a:extLst>
          </p:cNvPr>
          <p:cNvSpPr txBox="1"/>
          <p:nvPr/>
        </p:nvSpPr>
        <p:spPr>
          <a:xfrm>
            <a:off x="405780" y="4869604"/>
            <a:ext cx="11305256" cy="369332"/>
          </a:xfrm>
          <a:prstGeom prst="rect">
            <a:avLst/>
          </a:prstGeom>
          <a:noFill/>
        </p:spPr>
        <p:txBody>
          <a:bodyPr wrap="square" rtlCol="0">
            <a:spAutoFit/>
          </a:bodyPr>
          <a:lstStyle/>
          <a:p>
            <a:r>
              <a:rPr lang="en-US" dirty="0"/>
              <a:t> </a:t>
            </a:r>
            <a:r>
              <a:rPr lang="en-US" dirty="0">
                <a:latin typeface="Times New Roman" panose="02020603050405020304" pitchFamily="18" charset="0"/>
                <a:cs typeface="Times New Roman" panose="02020603050405020304" pitchFamily="18" charset="0"/>
              </a:rPr>
              <a:t>In this Data set  has Source, Destination, Trip, Route Slot no, Adults, Childs, Revenue, Passenger Count and Label.</a:t>
            </a:r>
            <a:endParaRPr lang="en-IN"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 xmlns:a16="http://schemas.microsoft.com/office/drawing/2014/main" id="{3B8E1935-DB37-94EA-33E9-7C0706516311}"/>
              </a:ext>
            </a:extLst>
          </p:cNvPr>
          <p:cNvSpPr>
            <a:spLocks noGrp="1"/>
          </p:cNvSpPr>
          <p:nvPr>
            <p:ph type="sldNum" sz="quarter" idx="12"/>
          </p:nvPr>
        </p:nvSpPr>
        <p:spPr/>
        <p:txBody>
          <a:bodyPr/>
          <a:lstStyle/>
          <a:p>
            <a:fld id="{2A013F82-EE5E-44EE-A61D-E31C6657F26F}" type="slidenum">
              <a:rPr lang="en-IN" smtClean="0"/>
              <a:t>18</a:t>
            </a:fld>
            <a:endParaRPr lang="en-IN"/>
          </a:p>
        </p:txBody>
      </p:sp>
      <p:graphicFrame>
        <p:nvGraphicFramePr>
          <p:cNvPr id="4" name="Table 3">
            <a:extLst>
              <a:ext uri="{FF2B5EF4-FFF2-40B4-BE49-F238E27FC236}">
                <a16:creationId xmlns="" xmlns:a16="http://schemas.microsoft.com/office/drawing/2014/main" id="{17FDA29E-8E15-3593-CEC5-C08A40D6E230}"/>
              </a:ext>
            </a:extLst>
          </p:cNvPr>
          <p:cNvGraphicFramePr>
            <a:graphicFrameLocks noGrp="1"/>
          </p:cNvGraphicFramePr>
          <p:nvPr>
            <p:extLst>
              <p:ext uri="{D42A27DB-BD31-4B8C-83A1-F6EECF244321}">
                <p14:modId xmlns:p14="http://schemas.microsoft.com/office/powerpoint/2010/main" val="2841191802"/>
              </p:ext>
            </p:extLst>
          </p:nvPr>
        </p:nvGraphicFramePr>
        <p:xfrm>
          <a:off x="1557908" y="675066"/>
          <a:ext cx="8928992" cy="3402006"/>
        </p:xfrm>
        <a:graphic>
          <a:graphicData uri="http://schemas.openxmlformats.org/drawingml/2006/table">
            <a:tbl>
              <a:tblPr firstRow="1" firstCol="1" bandRow="1">
                <a:tableStyleId>{5C22544A-7EE6-4342-B048-85BDC9FD1C3A}</a:tableStyleId>
              </a:tblPr>
              <a:tblGrid>
                <a:gridCol w="872751">
                  <a:extLst>
                    <a:ext uri="{9D8B030D-6E8A-4147-A177-3AD203B41FA5}">
                      <a16:colId xmlns="" xmlns:a16="http://schemas.microsoft.com/office/drawing/2014/main" val="1575144668"/>
                    </a:ext>
                  </a:extLst>
                </a:gridCol>
                <a:gridCol w="1285255">
                  <a:extLst>
                    <a:ext uri="{9D8B030D-6E8A-4147-A177-3AD203B41FA5}">
                      <a16:colId xmlns="" xmlns:a16="http://schemas.microsoft.com/office/drawing/2014/main" val="3040861930"/>
                    </a:ext>
                  </a:extLst>
                </a:gridCol>
                <a:gridCol w="651222">
                  <a:extLst>
                    <a:ext uri="{9D8B030D-6E8A-4147-A177-3AD203B41FA5}">
                      <a16:colId xmlns="" xmlns:a16="http://schemas.microsoft.com/office/drawing/2014/main" val="3796440792"/>
                    </a:ext>
                  </a:extLst>
                </a:gridCol>
                <a:gridCol w="795407">
                  <a:extLst>
                    <a:ext uri="{9D8B030D-6E8A-4147-A177-3AD203B41FA5}">
                      <a16:colId xmlns="" xmlns:a16="http://schemas.microsoft.com/office/drawing/2014/main" val="2159150401"/>
                    </a:ext>
                  </a:extLst>
                </a:gridCol>
                <a:gridCol w="608252">
                  <a:extLst>
                    <a:ext uri="{9D8B030D-6E8A-4147-A177-3AD203B41FA5}">
                      <a16:colId xmlns="" xmlns:a16="http://schemas.microsoft.com/office/drawing/2014/main" val="2598179117"/>
                    </a:ext>
                  </a:extLst>
                </a:gridCol>
                <a:gridCol w="853654">
                  <a:extLst>
                    <a:ext uri="{9D8B030D-6E8A-4147-A177-3AD203B41FA5}">
                      <a16:colId xmlns="" xmlns:a16="http://schemas.microsoft.com/office/drawing/2014/main" val="1601070720"/>
                    </a:ext>
                  </a:extLst>
                </a:gridCol>
                <a:gridCol w="842196">
                  <a:extLst>
                    <a:ext uri="{9D8B030D-6E8A-4147-A177-3AD203B41FA5}">
                      <a16:colId xmlns="" xmlns:a16="http://schemas.microsoft.com/office/drawing/2014/main" val="2203273574"/>
                    </a:ext>
                  </a:extLst>
                </a:gridCol>
                <a:gridCol w="1028395">
                  <a:extLst>
                    <a:ext uri="{9D8B030D-6E8A-4147-A177-3AD203B41FA5}">
                      <a16:colId xmlns="" xmlns:a16="http://schemas.microsoft.com/office/drawing/2014/main" val="815691790"/>
                    </a:ext>
                  </a:extLst>
                </a:gridCol>
                <a:gridCol w="1152529">
                  <a:extLst>
                    <a:ext uri="{9D8B030D-6E8A-4147-A177-3AD203B41FA5}">
                      <a16:colId xmlns="" xmlns:a16="http://schemas.microsoft.com/office/drawing/2014/main" val="902764132"/>
                    </a:ext>
                  </a:extLst>
                </a:gridCol>
                <a:gridCol w="839331">
                  <a:extLst>
                    <a:ext uri="{9D8B030D-6E8A-4147-A177-3AD203B41FA5}">
                      <a16:colId xmlns="" xmlns:a16="http://schemas.microsoft.com/office/drawing/2014/main" val="2957428876"/>
                    </a:ext>
                  </a:extLst>
                </a:gridCol>
              </a:tblGrid>
              <a:tr h="722598">
                <a:tc>
                  <a:txBody>
                    <a:bodyPr/>
                    <a:lstStyle/>
                    <a:p>
                      <a:pPr marR="34290">
                        <a:lnSpc>
                          <a:spcPct val="150000"/>
                        </a:lnSpc>
                        <a:spcBef>
                          <a:spcPts val="100"/>
                        </a:spcBef>
                        <a:spcAft>
                          <a:spcPts val="240"/>
                        </a:spcAft>
                      </a:pPr>
                      <a:r>
                        <a:rPr lang="en-IN" sz="1100" kern="100">
                          <a:effectLst/>
                        </a:rPr>
                        <a:t>Source</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Destination</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Trip</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Route</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Slot No</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Adults</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Childs</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Revenue</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Passenger count</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Label</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extLst>
                  <a:ext uri="{0D108BD9-81ED-4DB2-BD59-A6C34878D82A}">
                    <a16:rowId xmlns="" xmlns:a16="http://schemas.microsoft.com/office/drawing/2014/main" val="2391570904"/>
                  </a:ext>
                </a:extLst>
              </a:tr>
              <a:tr h="341625">
                <a:tc>
                  <a:txBody>
                    <a:bodyPr/>
                    <a:lstStyle/>
                    <a:p>
                      <a:pPr marR="34290">
                        <a:lnSpc>
                          <a:spcPct val="150000"/>
                        </a:lnSpc>
                        <a:spcBef>
                          <a:spcPts val="100"/>
                        </a:spcBef>
                        <a:spcAft>
                          <a:spcPts val="240"/>
                        </a:spcAft>
                      </a:pPr>
                      <a:r>
                        <a:rPr lang="en-IN" sz="1100" kern="100">
                          <a:effectLst/>
                          <a:highlight>
                            <a:srgbClr val="F2F2F2"/>
                          </a:highlight>
                        </a:rPr>
                        <a:t>1</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2</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3</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1</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1</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50</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4</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2589</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54</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1</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extLst>
                  <a:ext uri="{0D108BD9-81ED-4DB2-BD59-A6C34878D82A}">
                    <a16:rowId xmlns="" xmlns:a16="http://schemas.microsoft.com/office/drawing/2014/main" val="1106160799"/>
                  </a:ext>
                </a:extLst>
              </a:tr>
              <a:tr h="341625">
                <a:tc>
                  <a:txBody>
                    <a:bodyPr/>
                    <a:lstStyle/>
                    <a:p>
                      <a:pPr marR="34290">
                        <a:lnSpc>
                          <a:spcPct val="150000"/>
                        </a:lnSpc>
                        <a:spcBef>
                          <a:spcPts val="100"/>
                        </a:spcBef>
                        <a:spcAft>
                          <a:spcPts val="240"/>
                        </a:spcAft>
                      </a:pPr>
                      <a:r>
                        <a:rPr lang="en-IN" sz="1100" kern="100">
                          <a:effectLst/>
                        </a:rPr>
                        <a:t>1</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4</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3</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1</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1</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50</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10</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3289</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60</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1</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extLst>
                  <a:ext uri="{0D108BD9-81ED-4DB2-BD59-A6C34878D82A}">
                    <a16:rowId xmlns="" xmlns:a16="http://schemas.microsoft.com/office/drawing/2014/main" val="2142509273"/>
                  </a:ext>
                </a:extLst>
              </a:tr>
              <a:tr h="341625">
                <a:tc>
                  <a:txBody>
                    <a:bodyPr/>
                    <a:lstStyle/>
                    <a:p>
                      <a:pPr marR="34290">
                        <a:lnSpc>
                          <a:spcPct val="150000"/>
                        </a:lnSpc>
                        <a:spcBef>
                          <a:spcPts val="100"/>
                        </a:spcBef>
                        <a:spcAft>
                          <a:spcPts val="240"/>
                        </a:spcAft>
                      </a:pPr>
                      <a:r>
                        <a:rPr lang="en-IN" sz="1100" kern="100">
                          <a:effectLst/>
                          <a:highlight>
                            <a:srgbClr val="F2F2F2"/>
                          </a:highlight>
                        </a:rPr>
                        <a:t>1</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7</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2</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2</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dirty="0">
                          <a:effectLst/>
                          <a:highlight>
                            <a:srgbClr val="F2F2F2"/>
                          </a:highlight>
                        </a:rPr>
                        <a:t>2</a:t>
                      </a:r>
                      <a:endParaRPr lang="en-IN" sz="1100" kern="100" dirty="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48</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4</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5478</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52</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0</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extLst>
                  <a:ext uri="{0D108BD9-81ED-4DB2-BD59-A6C34878D82A}">
                    <a16:rowId xmlns="" xmlns:a16="http://schemas.microsoft.com/office/drawing/2014/main" val="244625503"/>
                  </a:ext>
                </a:extLst>
              </a:tr>
              <a:tr h="341625">
                <a:tc>
                  <a:txBody>
                    <a:bodyPr/>
                    <a:lstStyle/>
                    <a:p>
                      <a:pPr marR="34290">
                        <a:lnSpc>
                          <a:spcPct val="150000"/>
                        </a:lnSpc>
                        <a:spcBef>
                          <a:spcPts val="100"/>
                        </a:spcBef>
                        <a:spcAft>
                          <a:spcPts val="240"/>
                        </a:spcAft>
                      </a:pPr>
                      <a:r>
                        <a:rPr lang="en-IN" sz="1100" kern="100">
                          <a:effectLst/>
                        </a:rPr>
                        <a:t>1</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13</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2</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3</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3</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49</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7</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5100</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56</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1</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extLst>
                  <a:ext uri="{0D108BD9-81ED-4DB2-BD59-A6C34878D82A}">
                    <a16:rowId xmlns="" xmlns:a16="http://schemas.microsoft.com/office/drawing/2014/main" val="1734482428"/>
                  </a:ext>
                </a:extLst>
              </a:tr>
              <a:tr h="341625">
                <a:tc>
                  <a:txBody>
                    <a:bodyPr/>
                    <a:lstStyle/>
                    <a:p>
                      <a:pPr marR="34290">
                        <a:lnSpc>
                          <a:spcPct val="150000"/>
                        </a:lnSpc>
                        <a:spcBef>
                          <a:spcPts val="100"/>
                        </a:spcBef>
                        <a:spcAft>
                          <a:spcPts val="240"/>
                        </a:spcAft>
                      </a:pPr>
                      <a:r>
                        <a:rPr lang="en-IN" sz="1100" kern="100">
                          <a:effectLst/>
                          <a:highlight>
                            <a:srgbClr val="F2F2F2"/>
                          </a:highlight>
                        </a:rPr>
                        <a:t>1</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10</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2</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3</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3</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54</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4</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4989</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58</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1</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extLst>
                  <a:ext uri="{0D108BD9-81ED-4DB2-BD59-A6C34878D82A}">
                    <a16:rowId xmlns="" xmlns:a16="http://schemas.microsoft.com/office/drawing/2014/main" val="126535733"/>
                  </a:ext>
                </a:extLst>
              </a:tr>
              <a:tr h="341625">
                <a:tc>
                  <a:txBody>
                    <a:bodyPr/>
                    <a:lstStyle/>
                    <a:p>
                      <a:pPr marR="34290">
                        <a:lnSpc>
                          <a:spcPct val="150000"/>
                        </a:lnSpc>
                        <a:spcBef>
                          <a:spcPts val="100"/>
                        </a:spcBef>
                        <a:spcAft>
                          <a:spcPts val="240"/>
                        </a:spcAft>
                      </a:pPr>
                      <a:r>
                        <a:rPr lang="en-IN" sz="1100" kern="100">
                          <a:effectLst/>
                        </a:rPr>
                        <a:t>1</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3</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21</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2</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2</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50</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12</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3102</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62</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rPr>
                        <a:t>1</a:t>
                      </a:r>
                      <a:endParaRPr lang="en-IN" sz="1100" kern="100">
                        <a:effectLst/>
                        <a:latin typeface="Calibri" panose="020F0502020204030204" pitchFamily="34" charset="0"/>
                        <a:ea typeface="Calibri" panose="020F0502020204030204" pitchFamily="34" charset="0"/>
                        <a:cs typeface="Tunga" panose="020B0502040204020203" pitchFamily="34" charset="0"/>
                      </a:endParaRPr>
                    </a:p>
                  </a:txBody>
                  <a:tcPr marL="68580" marR="68580" marT="0" marB="0"/>
                </a:tc>
                <a:extLst>
                  <a:ext uri="{0D108BD9-81ED-4DB2-BD59-A6C34878D82A}">
                    <a16:rowId xmlns="" xmlns:a16="http://schemas.microsoft.com/office/drawing/2014/main" val="1065477418"/>
                  </a:ext>
                </a:extLst>
              </a:tr>
              <a:tr h="629658">
                <a:tc>
                  <a:txBody>
                    <a:bodyPr/>
                    <a:lstStyle/>
                    <a:p>
                      <a:pPr marR="34290">
                        <a:lnSpc>
                          <a:spcPct val="150000"/>
                        </a:lnSpc>
                        <a:spcBef>
                          <a:spcPts val="100"/>
                        </a:spcBef>
                        <a:spcAft>
                          <a:spcPts val="240"/>
                        </a:spcAft>
                      </a:pPr>
                      <a:r>
                        <a:rPr lang="en-IN" sz="1100" kern="100">
                          <a:effectLst/>
                          <a:highlight>
                            <a:srgbClr val="F2F2F2"/>
                          </a:highlight>
                        </a:rPr>
                        <a:t>1</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14</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1</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8</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2</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dirty="0">
                          <a:effectLst/>
                          <a:highlight>
                            <a:srgbClr val="F2F2F2"/>
                          </a:highlight>
                        </a:rPr>
                        <a:t>47</a:t>
                      </a:r>
                      <a:endParaRPr lang="en-IN" sz="1100" kern="100" dirty="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1</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21000</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a:effectLst/>
                          <a:highlight>
                            <a:srgbClr val="F2F2F2"/>
                          </a:highlight>
                        </a:rPr>
                        <a:t>48</a:t>
                      </a:r>
                      <a:endParaRPr lang="en-IN" sz="1100" kern="10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tc>
                  <a:txBody>
                    <a:bodyPr/>
                    <a:lstStyle/>
                    <a:p>
                      <a:pPr marR="34290">
                        <a:lnSpc>
                          <a:spcPct val="150000"/>
                        </a:lnSpc>
                        <a:spcBef>
                          <a:spcPts val="100"/>
                        </a:spcBef>
                        <a:spcAft>
                          <a:spcPts val="240"/>
                        </a:spcAft>
                      </a:pPr>
                      <a:r>
                        <a:rPr lang="en-IN" sz="1100" kern="100" dirty="0">
                          <a:effectLst/>
                          <a:highlight>
                            <a:srgbClr val="F2F2F2"/>
                          </a:highlight>
                        </a:rPr>
                        <a:t>0</a:t>
                      </a:r>
                      <a:endParaRPr lang="en-IN" sz="1100" kern="100" dirty="0">
                        <a:effectLst/>
                        <a:highlight>
                          <a:srgbClr val="F2F2F2"/>
                        </a:highlight>
                        <a:latin typeface="Calibri" panose="020F0502020204030204" pitchFamily="34" charset="0"/>
                        <a:ea typeface="Calibri" panose="020F0502020204030204" pitchFamily="34" charset="0"/>
                        <a:cs typeface="Tunga" panose="020B0502040204020203" pitchFamily="34" charset="0"/>
                      </a:endParaRPr>
                    </a:p>
                  </a:txBody>
                  <a:tcPr marL="68580" marR="68580" marT="0" marB="0"/>
                </a:tc>
                <a:extLst>
                  <a:ext uri="{0D108BD9-81ED-4DB2-BD59-A6C34878D82A}">
                    <a16:rowId xmlns="" xmlns:a16="http://schemas.microsoft.com/office/drawing/2014/main" val="3595190211"/>
                  </a:ext>
                </a:extLst>
              </a:tr>
            </a:tbl>
          </a:graphicData>
        </a:graphic>
      </p:graphicFrame>
    </p:spTree>
    <p:extLst>
      <p:ext uri="{BB962C8B-B14F-4D97-AF65-F5344CB8AC3E}">
        <p14:creationId xmlns:p14="http://schemas.microsoft.com/office/powerpoint/2010/main" val="3185709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ACCD05DC-D034-A22D-8594-EBCEA16C7F8A}"/>
              </a:ext>
            </a:extLst>
          </p:cNvPr>
          <p:cNvSpPr txBox="1"/>
          <p:nvPr/>
        </p:nvSpPr>
        <p:spPr>
          <a:xfrm>
            <a:off x="3790156" y="188640"/>
            <a:ext cx="3888432" cy="584775"/>
          </a:xfrm>
          <a:prstGeom prst="rect">
            <a:avLst/>
          </a:prstGeom>
          <a:noFill/>
        </p:spPr>
        <p:txBody>
          <a:bodyPr wrap="square" rtlCol="0">
            <a:spAutoFit/>
          </a:bodyPr>
          <a:lstStyle/>
          <a:p>
            <a:pPr algn="ctr"/>
            <a:r>
              <a:rPr lang="en-IN" sz="3200" dirty="0">
                <a:latin typeface="Times New Roman" panose="02020603050405020304" pitchFamily="18" charset="0"/>
                <a:cs typeface="Times New Roman" panose="02020603050405020304" pitchFamily="18" charset="0"/>
              </a:rPr>
              <a:t>TOOLS REQUIRED</a:t>
            </a:r>
          </a:p>
        </p:txBody>
      </p:sp>
      <p:sp>
        <p:nvSpPr>
          <p:cNvPr id="6" name="TextBox 5">
            <a:extLst>
              <a:ext uri="{FF2B5EF4-FFF2-40B4-BE49-F238E27FC236}">
                <a16:creationId xmlns="" xmlns:a16="http://schemas.microsoft.com/office/drawing/2014/main" id="{A16F3257-2E75-B0DB-9D51-67DBF0F4EF80}"/>
              </a:ext>
            </a:extLst>
          </p:cNvPr>
          <p:cNvSpPr txBox="1"/>
          <p:nvPr/>
        </p:nvSpPr>
        <p:spPr>
          <a:xfrm>
            <a:off x="765820" y="1340768"/>
            <a:ext cx="6264696" cy="2261132"/>
          </a:xfrm>
          <a:prstGeom prst="rect">
            <a:avLst/>
          </a:prstGeom>
          <a:noFill/>
        </p:spPr>
        <p:txBody>
          <a:bodyPr wrap="square" rtlCol="0">
            <a:spAutoFit/>
          </a:bodyPr>
          <a:lstStyle/>
          <a:p>
            <a:pPr marR="34290" lvl="0">
              <a:lnSpc>
                <a:spcPct val="150000"/>
              </a:lnSpc>
              <a:spcBef>
                <a:spcPts val="100"/>
              </a:spcBef>
              <a:spcAft>
                <a:spcPts val="240"/>
              </a:spcAft>
            </a:pP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34290" lvl="0" indent="-342900">
              <a:lnSpc>
                <a:spcPct val="150000"/>
              </a:lnSpc>
              <a:spcBef>
                <a:spcPts val="100"/>
              </a:spcBef>
              <a:spcAft>
                <a:spcPts val="240"/>
              </a:spcAft>
              <a:buFont typeface="+mj-lt"/>
              <a:buAutoNum type="arabicPeriod"/>
            </a:pP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a:p>
            <a:pPr marL="342900" marR="34290" lvl="0" indent="-342900">
              <a:lnSpc>
                <a:spcPct val="150000"/>
              </a:lnSpc>
              <a:spcBef>
                <a:spcPts val="100"/>
              </a:spcBef>
              <a:spcAft>
                <a:spcPts val="240"/>
              </a:spcAft>
              <a:buFont typeface="+mj-lt"/>
              <a:buAutoNum type="arabicPeriod"/>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Python</a:t>
            </a:r>
          </a:p>
          <a:p>
            <a:pPr marL="342900" marR="34290" lvl="0" indent="-342900">
              <a:lnSpc>
                <a:spcPct val="150000"/>
              </a:lnSpc>
              <a:spcBef>
                <a:spcPts val="100"/>
              </a:spcBef>
              <a:spcAft>
                <a:spcPts val="240"/>
              </a:spcAft>
              <a:buFont typeface="+mj-lt"/>
              <a:buAutoNum type="arabicPeriod"/>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a:latin typeface="Times New Roman" panose="02020603050405020304" pitchFamily="18" charset="0"/>
                <a:ea typeface="Times New Roman" panose="02020603050405020304" pitchFamily="18" charset="0"/>
                <a:cs typeface="Times New Roman" panose="02020603050405020304" pitchFamily="18" charset="0"/>
              </a:rPr>
              <a:t>Google </a:t>
            </a:r>
            <a:r>
              <a:rPr lang="en-US" dirty="0" err="1">
                <a:latin typeface="Times New Roman" panose="02020603050405020304" pitchFamily="18" charset="0"/>
                <a:ea typeface="Times New Roman" panose="02020603050405020304" pitchFamily="18" charset="0"/>
                <a:cs typeface="Times New Roman" panose="02020603050405020304" pitchFamily="18" charset="0"/>
              </a:rPr>
              <a:t>Colab</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Visualization tools like bar charts, histograms, box plots etc.</a:t>
            </a:r>
            <a:endParaRPr lang="en-IN"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 xmlns:a16="http://schemas.microsoft.com/office/drawing/2014/main" id="{20CFCF5A-48F2-1149-BBDD-A59420081570}"/>
              </a:ext>
            </a:extLst>
          </p:cNvPr>
          <p:cNvSpPr>
            <a:spLocks noGrp="1"/>
          </p:cNvSpPr>
          <p:nvPr>
            <p:ph type="sldNum" sz="quarter" idx="12"/>
          </p:nvPr>
        </p:nvSpPr>
        <p:spPr/>
        <p:txBody>
          <a:bodyPr/>
          <a:lstStyle/>
          <a:p>
            <a:fld id="{2A013F82-EE5E-44EE-A61D-E31C6657F26F}" type="slidenum">
              <a:rPr lang="en-IN" smtClean="0"/>
              <a:t>19</a:t>
            </a:fld>
            <a:endParaRPr lang="en-IN"/>
          </a:p>
        </p:txBody>
      </p:sp>
    </p:spTree>
    <p:extLst>
      <p:ext uri="{BB962C8B-B14F-4D97-AF65-F5344CB8AC3E}">
        <p14:creationId xmlns:p14="http://schemas.microsoft.com/office/powerpoint/2010/main" val="259050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sz="4000" dirty="0">
                <a:latin typeface="Times New Roman" panose="02020603050405020304" pitchFamily="18" charset="0"/>
                <a:cs typeface="Times New Roman" panose="02020603050405020304" pitchFamily="18" charset="0"/>
              </a:rPr>
              <a:t>Index</a:t>
            </a:r>
          </a:p>
        </p:txBody>
      </p:sp>
      <p:sp>
        <p:nvSpPr>
          <p:cNvPr id="14" name="Content Placeholder 13"/>
          <p:cNvSpPr>
            <a:spLocks noGrp="1"/>
          </p:cNvSpPr>
          <p:nvPr>
            <p:ph idx="1"/>
          </p:nvPr>
        </p:nvSpPr>
        <p:spPr/>
        <p:txBody>
          <a:bodyPr>
            <a:normAutofit fontScale="92500" lnSpcReduction="20000"/>
          </a:bodyPr>
          <a:lstStyle/>
          <a:p>
            <a:r>
              <a:rPr lang="en-US" dirty="0">
                <a:latin typeface="Times New Roman" panose="02020603050405020304" pitchFamily="18" charset="0"/>
                <a:cs typeface="Times New Roman" panose="02020603050405020304" pitchFamily="18" charset="0"/>
              </a:rPr>
              <a:t>Abstract</a:t>
            </a:r>
          </a:p>
          <a:p>
            <a:r>
              <a:rPr lang="en-US" dirty="0">
                <a:latin typeface="Times New Roman" panose="02020603050405020304" pitchFamily="18" charset="0"/>
                <a:cs typeface="Times New Roman" panose="02020603050405020304" pitchFamily="18" charset="0"/>
              </a:rPr>
              <a:t>Scope and Objective</a:t>
            </a:r>
          </a:p>
          <a:p>
            <a:r>
              <a:rPr lang="en-US" dirty="0">
                <a:latin typeface="Times New Roman" panose="02020603050405020304" pitchFamily="18" charset="0"/>
                <a:cs typeface="Times New Roman" panose="02020603050405020304" pitchFamily="18" charset="0"/>
              </a:rPr>
              <a:t>Introduction</a:t>
            </a:r>
          </a:p>
          <a:p>
            <a:r>
              <a:rPr lang="en-US" dirty="0">
                <a:latin typeface="Times New Roman" panose="02020603050405020304" pitchFamily="18" charset="0"/>
                <a:cs typeface="Times New Roman" panose="02020603050405020304" pitchFamily="18" charset="0"/>
              </a:rPr>
              <a:t>Literature Survey</a:t>
            </a:r>
          </a:p>
          <a:p>
            <a:r>
              <a:rPr lang="en-US" dirty="0">
                <a:latin typeface="Times New Roman" panose="02020603050405020304" pitchFamily="18" charset="0"/>
                <a:cs typeface="Times New Roman" panose="02020603050405020304" pitchFamily="18" charset="0"/>
              </a:rPr>
              <a:t>Methodology</a:t>
            </a:r>
          </a:p>
          <a:p>
            <a:r>
              <a:rPr lang="en-US" dirty="0">
                <a:latin typeface="Times New Roman" panose="02020603050405020304" pitchFamily="18" charset="0"/>
                <a:cs typeface="Times New Roman" panose="02020603050405020304" pitchFamily="18" charset="0"/>
              </a:rPr>
              <a:t>Tools Required</a:t>
            </a:r>
          </a:p>
          <a:p>
            <a:r>
              <a:rPr lang="en-US" dirty="0">
                <a:latin typeface="Times New Roman" panose="02020603050405020304" pitchFamily="18" charset="0"/>
                <a:cs typeface="Times New Roman" panose="02020603050405020304" pitchFamily="18" charset="0"/>
              </a:rPr>
              <a:t>Result Analysis</a:t>
            </a:r>
          </a:p>
          <a:p>
            <a:r>
              <a:rPr lang="en-US" dirty="0">
                <a:latin typeface="Times New Roman" panose="02020603050405020304" pitchFamily="18" charset="0"/>
                <a:cs typeface="Times New Roman" panose="02020603050405020304" pitchFamily="18" charset="0"/>
              </a:rPr>
              <a:t>Conclusion</a:t>
            </a:r>
          </a:p>
          <a:p>
            <a:r>
              <a:rPr lang="en-US" dirty="0">
                <a:latin typeface="Times New Roman" panose="02020603050405020304" pitchFamily="18" charset="0"/>
                <a:cs typeface="Times New Roman" panose="02020603050405020304" pitchFamily="18" charset="0"/>
              </a:rPr>
              <a:t>References</a:t>
            </a:r>
          </a:p>
        </p:txBody>
      </p:sp>
      <p:sp>
        <p:nvSpPr>
          <p:cNvPr id="2" name="Slide Number Placeholder 1">
            <a:extLst>
              <a:ext uri="{FF2B5EF4-FFF2-40B4-BE49-F238E27FC236}">
                <a16:creationId xmlns="" xmlns:a16="http://schemas.microsoft.com/office/drawing/2014/main" id="{0A44426A-6DDA-49B6-0F64-DD1F513230AD}"/>
              </a:ext>
            </a:extLst>
          </p:cNvPr>
          <p:cNvSpPr>
            <a:spLocks noGrp="1"/>
          </p:cNvSpPr>
          <p:nvPr>
            <p:ph type="sldNum" sz="quarter" idx="12"/>
          </p:nvPr>
        </p:nvSpPr>
        <p:spPr/>
        <p:txBody>
          <a:bodyPr/>
          <a:lstStyle/>
          <a:p>
            <a:fld id="{2A013F82-EE5E-44EE-A61D-E31C6657F26F}" type="slidenum">
              <a:rPr lang="en-IN" smtClean="0"/>
              <a:t>2</a:t>
            </a:fld>
            <a:endParaRPr lang="en-IN"/>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0D7D1C5-FABA-EE81-CCC1-B98C45CE6A7C}"/>
              </a:ext>
            </a:extLst>
          </p:cNvPr>
          <p:cNvSpPr>
            <a:spLocks noGrp="1"/>
          </p:cNvSpPr>
          <p:nvPr>
            <p:ph type="title"/>
          </p:nvPr>
        </p:nvSpPr>
        <p:spPr>
          <a:xfrm>
            <a:off x="1522413" y="381000"/>
            <a:ext cx="9144001" cy="671736"/>
          </a:xfrm>
        </p:spPr>
        <p:txBody>
          <a:bodyPr/>
          <a:lstStyle/>
          <a:p>
            <a:pPr algn="ctr"/>
            <a:r>
              <a:rPr lang="en-US" dirty="0">
                <a:latin typeface="Times New Roman" panose="02020603050405020304" pitchFamily="18" charset="0"/>
                <a:cs typeface="Times New Roman" panose="02020603050405020304" pitchFamily="18" charset="0"/>
              </a:rPr>
              <a:t>RESULT ANALYSIS</a:t>
            </a:r>
            <a:endParaRPr lang="en-IN" dirty="0"/>
          </a:p>
        </p:txBody>
      </p:sp>
      <p:sp>
        <p:nvSpPr>
          <p:cNvPr id="3" name="Slide Number Placeholder 2">
            <a:extLst>
              <a:ext uri="{FF2B5EF4-FFF2-40B4-BE49-F238E27FC236}">
                <a16:creationId xmlns="" xmlns:a16="http://schemas.microsoft.com/office/drawing/2014/main" id="{E722B6C3-656B-7F6E-7F42-BBCFF016BA63}"/>
              </a:ext>
            </a:extLst>
          </p:cNvPr>
          <p:cNvSpPr>
            <a:spLocks noGrp="1"/>
          </p:cNvSpPr>
          <p:nvPr>
            <p:ph type="sldNum" sz="quarter" idx="12"/>
          </p:nvPr>
        </p:nvSpPr>
        <p:spPr/>
        <p:txBody>
          <a:bodyPr/>
          <a:lstStyle/>
          <a:p>
            <a:fld id="{2A013F82-EE5E-44EE-A61D-E31C6657F26F}" type="slidenum">
              <a:rPr lang="en-IN" smtClean="0"/>
              <a:t>20</a:t>
            </a:fld>
            <a:endParaRPr lang="en-IN"/>
          </a:p>
        </p:txBody>
      </p:sp>
      <p:sp>
        <p:nvSpPr>
          <p:cNvPr id="4" name="TextBox 3">
            <a:extLst>
              <a:ext uri="{FF2B5EF4-FFF2-40B4-BE49-F238E27FC236}">
                <a16:creationId xmlns="" xmlns:a16="http://schemas.microsoft.com/office/drawing/2014/main" id="{18437654-F9BF-7701-B864-ECD88545ECC3}"/>
              </a:ext>
            </a:extLst>
          </p:cNvPr>
          <p:cNvSpPr txBox="1"/>
          <p:nvPr/>
        </p:nvSpPr>
        <p:spPr>
          <a:xfrm>
            <a:off x="549796" y="1340768"/>
            <a:ext cx="5328592" cy="677108"/>
          </a:xfrm>
          <a:prstGeom prst="rect">
            <a:avLst/>
          </a:prstGeom>
          <a:noFill/>
        </p:spPr>
        <p:txBody>
          <a:bodyPr wrap="square" rtlCol="0">
            <a:spAutoFit/>
          </a:bodyPr>
          <a:lstStyle/>
          <a:p>
            <a:r>
              <a:rPr lang="en-US" sz="1800" b="1"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Results Using DECISION TREE MODEL</a:t>
            </a:r>
            <a:endParaRPr lang="en-IN" sz="2000" b="1" dirty="0">
              <a:latin typeface="Times New Roman" panose="02020603050405020304" pitchFamily="18" charset="0"/>
              <a:cs typeface="Times New Roman" panose="02020603050405020304" pitchFamily="18" charset="0"/>
            </a:endParaRPr>
          </a:p>
          <a:p>
            <a:endParaRPr lang="en-IN" dirty="0"/>
          </a:p>
        </p:txBody>
      </p:sp>
      <p:pic>
        <p:nvPicPr>
          <p:cNvPr id="5" name="Picture 4">
            <a:extLst>
              <a:ext uri="{FF2B5EF4-FFF2-40B4-BE49-F238E27FC236}">
                <a16:creationId xmlns="" xmlns:a16="http://schemas.microsoft.com/office/drawing/2014/main" id="{7E1913B7-DB9A-7002-146C-B48722C369A6}"/>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41340" y="2305908"/>
            <a:ext cx="5073929" cy="3355340"/>
          </a:xfrm>
          <a:prstGeom prst="rect">
            <a:avLst/>
          </a:prstGeom>
          <a:noFill/>
          <a:ln>
            <a:noFill/>
          </a:ln>
        </p:spPr>
      </p:pic>
      <p:pic>
        <p:nvPicPr>
          <p:cNvPr id="6" name="Picture 5">
            <a:extLst>
              <a:ext uri="{FF2B5EF4-FFF2-40B4-BE49-F238E27FC236}">
                <a16:creationId xmlns="" xmlns:a16="http://schemas.microsoft.com/office/drawing/2014/main" id="{43B2B984-D18A-40D6-8005-8C45A59B3FE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42484" y="2270200"/>
            <a:ext cx="4752527" cy="3355340"/>
          </a:xfrm>
          <a:prstGeom prst="rect">
            <a:avLst/>
          </a:prstGeom>
          <a:noFill/>
          <a:ln>
            <a:noFill/>
          </a:ln>
        </p:spPr>
      </p:pic>
      <p:sp>
        <p:nvSpPr>
          <p:cNvPr id="8" name="TextBox 7">
            <a:extLst>
              <a:ext uri="{FF2B5EF4-FFF2-40B4-BE49-F238E27FC236}">
                <a16:creationId xmlns="" xmlns:a16="http://schemas.microsoft.com/office/drawing/2014/main" id="{04729052-C8CF-C96D-CE31-EBB96E534E92}"/>
              </a:ext>
            </a:extLst>
          </p:cNvPr>
          <p:cNvSpPr txBox="1"/>
          <p:nvPr/>
        </p:nvSpPr>
        <p:spPr>
          <a:xfrm>
            <a:off x="4582244" y="6085014"/>
            <a:ext cx="3384376" cy="369332"/>
          </a:xfrm>
          <a:prstGeom prst="rect">
            <a:avLst/>
          </a:prstGeom>
          <a:noFill/>
        </p:spPr>
        <p:txBody>
          <a:bodyPr wrap="square" rtlCol="0">
            <a:spAutoFit/>
          </a:bodyPr>
          <a:lstStyle/>
          <a:p>
            <a:r>
              <a:rPr lang="en-US" dirty="0"/>
              <a:t>Figure 9: Decision Tree Accuracy</a:t>
            </a:r>
            <a:endParaRPr lang="en-IN" dirty="0"/>
          </a:p>
        </p:txBody>
      </p:sp>
    </p:spTree>
    <p:extLst>
      <p:ext uri="{BB962C8B-B14F-4D97-AF65-F5344CB8AC3E}">
        <p14:creationId xmlns:p14="http://schemas.microsoft.com/office/powerpoint/2010/main" val="3166059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4426CDD-5DCA-F5BC-4957-16A2F2B7851D}"/>
              </a:ext>
            </a:extLst>
          </p:cNvPr>
          <p:cNvSpPr>
            <a:spLocks noGrp="1"/>
          </p:cNvSpPr>
          <p:nvPr>
            <p:ph type="title"/>
          </p:nvPr>
        </p:nvSpPr>
        <p:spPr>
          <a:xfrm>
            <a:off x="549796" y="476672"/>
            <a:ext cx="9144001" cy="815752"/>
          </a:xfrm>
        </p:spPr>
        <p:txBody>
          <a:bodyPr>
            <a:normAutofit fontScale="90000"/>
          </a:bodyPr>
          <a:lstStyle/>
          <a:p>
            <a:r>
              <a:rPr lang="en-US" sz="3600" b="1" dirty="0">
                <a:latin typeface="Times New Roman" panose="02020603050405020304" pitchFamily="18" charset="0"/>
                <a:cs typeface="Times New Roman" panose="02020603050405020304" pitchFamily="18" charset="0"/>
              </a:rPr>
              <a:t>Results using ANN Model</a:t>
            </a:r>
            <a:r>
              <a:rPr lang="en-IN" sz="3600" b="1" dirty="0">
                <a:latin typeface="Times New Roman" panose="02020603050405020304" pitchFamily="18" charset="0"/>
                <a:cs typeface="Times New Roman" panose="02020603050405020304" pitchFamily="18" charset="0"/>
              </a:rPr>
              <a:t/>
            </a:r>
            <a:br>
              <a:rPr lang="en-IN" sz="3600" b="1" dirty="0">
                <a:latin typeface="Times New Roman" panose="02020603050405020304" pitchFamily="18" charset="0"/>
                <a:cs typeface="Times New Roman" panose="02020603050405020304" pitchFamily="18" charset="0"/>
              </a:rPr>
            </a:br>
            <a:endParaRPr lang="en-IN" dirty="0"/>
          </a:p>
        </p:txBody>
      </p:sp>
      <p:sp>
        <p:nvSpPr>
          <p:cNvPr id="3" name="Slide Number Placeholder 2">
            <a:extLst>
              <a:ext uri="{FF2B5EF4-FFF2-40B4-BE49-F238E27FC236}">
                <a16:creationId xmlns="" xmlns:a16="http://schemas.microsoft.com/office/drawing/2014/main" id="{4ADE978A-FE85-25B1-B7FD-E1C60B1E3CF5}"/>
              </a:ext>
            </a:extLst>
          </p:cNvPr>
          <p:cNvSpPr>
            <a:spLocks noGrp="1"/>
          </p:cNvSpPr>
          <p:nvPr>
            <p:ph type="sldNum" sz="quarter" idx="12"/>
          </p:nvPr>
        </p:nvSpPr>
        <p:spPr/>
        <p:txBody>
          <a:bodyPr/>
          <a:lstStyle/>
          <a:p>
            <a:fld id="{2A013F82-EE5E-44EE-A61D-E31C6657F26F}" type="slidenum">
              <a:rPr lang="en-IN" smtClean="0"/>
              <a:t>21</a:t>
            </a:fld>
            <a:endParaRPr lang="en-IN"/>
          </a:p>
        </p:txBody>
      </p:sp>
      <p:pic>
        <p:nvPicPr>
          <p:cNvPr id="4" name="Picture 3">
            <a:extLst>
              <a:ext uri="{FF2B5EF4-FFF2-40B4-BE49-F238E27FC236}">
                <a16:creationId xmlns="" xmlns:a16="http://schemas.microsoft.com/office/drawing/2014/main" id="{AB710ADD-45C6-B865-651F-3C30388186D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7828" y="1556792"/>
            <a:ext cx="5256584" cy="4032448"/>
          </a:xfrm>
          <a:prstGeom prst="rect">
            <a:avLst/>
          </a:prstGeom>
          <a:noFill/>
          <a:ln>
            <a:noFill/>
          </a:ln>
        </p:spPr>
      </p:pic>
      <p:pic>
        <p:nvPicPr>
          <p:cNvPr id="5" name="Picture 4">
            <a:extLst>
              <a:ext uri="{FF2B5EF4-FFF2-40B4-BE49-F238E27FC236}">
                <a16:creationId xmlns="" xmlns:a16="http://schemas.microsoft.com/office/drawing/2014/main" id="{C1A6F0D3-B36C-7D9F-AB8A-52331E8A7D9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42484" y="1556792"/>
            <a:ext cx="5040560" cy="4032448"/>
          </a:xfrm>
          <a:prstGeom prst="rect">
            <a:avLst/>
          </a:prstGeom>
          <a:noFill/>
          <a:ln>
            <a:noFill/>
          </a:ln>
        </p:spPr>
      </p:pic>
      <p:sp>
        <p:nvSpPr>
          <p:cNvPr id="6" name="TextBox 5">
            <a:extLst>
              <a:ext uri="{FF2B5EF4-FFF2-40B4-BE49-F238E27FC236}">
                <a16:creationId xmlns="" xmlns:a16="http://schemas.microsoft.com/office/drawing/2014/main" id="{33B402D9-DA58-7CC6-7058-716958037BF1}"/>
              </a:ext>
            </a:extLst>
          </p:cNvPr>
          <p:cNvSpPr txBox="1"/>
          <p:nvPr/>
        </p:nvSpPr>
        <p:spPr>
          <a:xfrm>
            <a:off x="1485900" y="5854086"/>
            <a:ext cx="4176464" cy="369332"/>
          </a:xfrm>
          <a:prstGeom prst="rect">
            <a:avLst/>
          </a:prstGeom>
          <a:noFill/>
        </p:spPr>
        <p:txBody>
          <a:bodyPr wrap="square" rtlCol="0">
            <a:spAutoFit/>
          </a:bodyPr>
          <a:lstStyle/>
          <a:p>
            <a:r>
              <a:rPr lang="en-US" dirty="0"/>
              <a:t>Figure 10: Epoch v/s Model Accuracy</a:t>
            </a:r>
            <a:endParaRPr lang="en-IN" dirty="0"/>
          </a:p>
        </p:txBody>
      </p:sp>
      <p:sp>
        <p:nvSpPr>
          <p:cNvPr id="7" name="TextBox 6">
            <a:extLst>
              <a:ext uri="{FF2B5EF4-FFF2-40B4-BE49-F238E27FC236}">
                <a16:creationId xmlns="" xmlns:a16="http://schemas.microsoft.com/office/drawing/2014/main" id="{7EFEA15F-449F-6D84-52E7-D6202FA7CA24}"/>
              </a:ext>
            </a:extLst>
          </p:cNvPr>
          <p:cNvSpPr txBox="1"/>
          <p:nvPr/>
        </p:nvSpPr>
        <p:spPr>
          <a:xfrm>
            <a:off x="7678588" y="5754469"/>
            <a:ext cx="3199915" cy="646331"/>
          </a:xfrm>
          <a:prstGeom prst="rect">
            <a:avLst/>
          </a:prstGeom>
          <a:noFill/>
        </p:spPr>
        <p:txBody>
          <a:bodyPr wrap="none" rtlCol="0">
            <a:spAutoFit/>
          </a:bodyPr>
          <a:lstStyle/>
          <a:p>
            <a:r>
              <a:rPr lang="en-US" dirty="0"/>
              <a:t>Figure 11: Epoch v/s Model Loss</a:t>
            </a:r>
            <a:endParaRPr lang="en-IN" dirty="0"/>
          </a:p>
          <a:p>
            <a:endParaRPr lang="en-IN" dirty="0"/>
          </a:p>
        </p:txBody>
      </p:sp>
    </p:spTree>
    <p:extLst>
      <p:ext uri="{BB962C8B-B14F-4D97-AF65-F5344CB8AC3E}">
        <p14:creationId xmlns:p14="http://schemas.microsoft.com/office/powerpoint/2010/main" val="1586970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ACAD39B-AE00-13E8-B14F-576136EAD3D4}"/>
              </a:ext>
            </a:extLst>
          </p:cNvPr>
          <p:cNvSpPr>
            <a:spLocks noGrp="1"/>
          </p:cNvSpPr>
          <p:nvPr>
            <p:ph type="title"/>
          </p:nvPr>
        </p:nvSpPr>
        <p:spPr>
          <a:xfrm>
            <a:off x="405780" y="404664"/>
            <a:ext cx="9144001" cy="671736"/>
          </a:xfrm>
        </p:spPr>
        <p:txBody>
          <a:bodyPr/>
          <a:lstStyle/>
          <a:p>
            <a:r>
              <a:rPr lang="en-US" dirty="0">
                <a:latin typeface="Times New Roman" panose="02020603050405020304" pitchFamily="18" charset="0"/>
                <a:cs typeface="Times New Roman" panose="02020603050405020304" pitchFamily="18" charset="0"/>
              </a:rPr>
              <a:t>Results using LSTM Model</a:t>
            </a:r>
            <a:endParaRPr lang="en-IN" dirty="0"/>
          </a:p>
        </p:txBody>
      </p:sp>
      <p:sp>
        <p:nvSpPr>
          <p:cNvPr id="3" name="Slide Number Placeholder 2">
            <a:extLst>
              <a:ext uri="{FF2B5EF4-FFF2-40B4-BE49-F238E27FC236}">
                <a16:creationId xmlns="" xmlns:a16="http://schemas.microsoft.com/office/drawing/2014/main" id="{5EE03E36-1A14-66F4-EFF6-2CEF40F5B378}"/>
              </a:ext>
            </a:extLst>
          </p:cNvPr>
          <p:cNvSpPr>
            <a:spLocks noGrp="1"/>
          </p:cNvSpPr>
          <p:nvPr>
            <p:ph type="sldNum" sz="quarter" idx="12"/>
          </p:nvPr>
        </p:nvSpPr>
        <p:spPr/>
        <p:txBody>
          <a:bodyPr/>
          <a:lstStyle/>
          <a:p>
            <a:fld id="{2A013F82-EE5E-44EE-A61D-E31C6657F26F}" type="slidenum">
              <a:rPr lang="en-IN" smtClean="0"/>
              <a:t>22</a:t>
            </a:fld>
            <a:endParaRPr lang="en-IN"/>
          </a:p>
        </p:txBody>
      </p:sp>
      <p:pic>
        <p:nvPicPr>
          <p:cNvPr id="4" name="Picture 3">
            <a:extLst>
              <a:ext uri="{FF2B5EF4-FFF2-40B4-BE49-F238E27FC236}">
                <a16:creationId xmlns="" xmlns:a16="http://schemas.microsoft.com/office/drawing/2014/main" id="{E3E0A4D0-3883-959B-6443-7F826CAAD9E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9796" y="1628800"/>
            <a:ext cx="5328592" cy="3960440"/>
          </a:xfrm>
          <a:prstGeom prst="rect">
            <a:avLst/>
          </a:prstGeom>
          <a:noFill/>
          <a:ln>
            <a:noFill/>
          </a:ln>
        </p:spPr>
      </p:pic>
      <p:pic>
        <p:nvPicPr>
          <p:cNvPr id="5" name="Picture 4">
            <a:extLst>
              <a:ext uri="{FF2B5EF4-FFF2-40B4-BE49-F238E27FC236}">
                <a16:creationId xmlns="" xmlns:a16="http://schemas.microsoft.com/office/drawing/2014/main" id="{534D9B28-9FEB-73B4-CF16-E273CFAA96EE}"/>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8468" y="1628800"/>
            <a:ext cx="4968552" cy="3960440"/>
          </a:xfrm>
          <a:prstGeom prst="rect">
            <a:avLst/>
          </a:prstGeom>
          <a:noFill/>
          <a:ln>
            <a:noFill/>
          </a:ln>
        </p:spPr>
      </p:pic>
      <p:sp>
        <p:nvSpPr>
          <p:cNvPr id="6" name="TextBox 5">
            <a:extLst>
              <a:ext uri="{FF2B5EF4-FFF2-40B4-BE49-F238E27FC236}">
                <a16:creationId xmlns="" xmlns:a16="http://schemas.microsoft.com/office/drawing/2014/main" id="{777698D0-D053-849F-C91F-70DC844038B1}"/>
              </a:ext>
            </a:extLst>
          </p:cNvPr>
          <p:cNvSpPr txBox="1"/>
          <p:nvPr/>
        </p:nvSpPr>
        <p:spPr>
          <a:xfrm>
            <a:off x="1629916" y="5818474"/>
            <a:ext cx="3627211" cy="646331"/>
          </a:xfrm>
          <a:prstGeom prst="rect">
            <a:avLst/>
          </a:prstGeom>
          <a:noFill/>
        </p:spPr>
        <p:txBody>
          <a:bodyPr wrap="none" rtlCol="0">
            <a:spAutoFit/>
          </a:bodyPr>
          <a:lstStyle/>
          <a:p>
            <a:r>
              <a:rPr lang="en-US" dirty="0"/>
              <a:t>Figure 12: Epoch v/s Model Accuracy</a:t>
            </a:r>
            <a:endParaRPr lang="en-IN" dirty="0"/>
          </a:p>
          <a:p>
            <a:endParaRPr lang="en-IN" dirty="0"/>
          </a:p>
        </p:txBody>
      </p:sp>
      <p:sp>
        <p:nvSpPr>
          <p:cNvPr id="7" name="TextBox 6">
            <a:extLst>
              <a:ext uri="{FF2B5EF4-FFF2-40B4-BE49-F238E27FC236}">
                <a16:creationId xmlns="" xmlns:a16="http://schemas.microsoft.com/office/drawing/2014/main" id="{B79F1BF9-678E-D1A9-4117-28D40E61DA61}"/>
              </a:ext>
            </a:extLst>
          </p:cNvPr>
          <p:cNvSpPr txBox="1"/>
          <p:nvPr/>
        </p:nvSpPr>
        <p:spPr>
          <a:xfrm>
            <a:off x="7606580" y="5792638"/>
            <a:ext cx="3199915" cy="646331"/>
          </a:xfrm>
          <a:prstGeom prst="rect">
            <a:avLst/>
          </a:prstGeom>
          <a:noFill/>
        </p:spPr>
        <p:txBody>
          <a:bodyPr wrap="none" rtlCol="0">
            <a:spAutoFit/>
          </a:bodyPr>
          <a:lstStyle/>
          <a:p>
            <a:r>
              <a:rPr lang="en-US" dirty="0"/>
              <a:t>Figure 13: Epoch v/s Model Loss</a:t>
            </a:r>
            <a:endParaRPr lang="en-IN" dirty="0"/>
          </a:p>
          <a:p>
            <a:endParaRPr lang="en-IN" dirty="0"/>
          </a:p>
        </p:txBody>
      </p:sp>
    </p:spTree>
    <p:extLst>
      <p:ext uri="{BB962C8B-B14F-4D97-AF65-F5344CB8AC3E}">
        <p14:creationId xmlns:p14="http://schemas.microsoft.com/office/powerpoint/2010/main" val="913304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F2570E3-D07A-46C7-7E85-25E82D9B144E}"/>
              </a:ext>
            </a:extLst>
          </p:cNvPr>
          <p:cNvSpPr>
            <a:spLocks noGrp="1"/>
          </p:cNvSpPr>
          <p:nvPr>
            <p:ph type="title"/>
          </p:nvPr>
        </p:nvSpPr>
        <p:spPr>
          <a:xfrm>
            <a:off x="667282" y="476672"/>
            <a:ext cx="9144001" cy="527720"/>
          </a:xfrm>
        </p:spPr>
        <p:txBody>
          <a:bodyPr>
            <a:normAutofit fontScale="90000"/>
          </a:bodyPr>
          <a:lstStyle/>
          <a:p>
            <a:r>
              <a:rPr lang="en-US" dirty="0">
                <a:latin typeface="Times New Roman" panose="02020603050405020304" pitchFamily="18" charset="0"/>
                <a:cs typeface="Times New Roman" panose="02020603050405020304" pitchFamily="18" charset="0"/>
              </a:rPr>
              <a:t>Results using RNN Model</a:t>
            </a:r>
            <a:endParaRPr lang="en-IN" dirty="0"/>
          </a:p>
        </p:txBody>
      </p:sp>
      <p:sp>
        <p:nvSpPr>
          <p:cNvPr id="3" name="Slide Number Placeholder 2">
            <a:extLst>
              <a:ext uri="{FF2B5EF4-FFF2-40B4-BE49-F238E27FC236}">
                <a16:creationId xmlns="" xmlns:a16="http://schemas.microsoft.com/office/drawing/2014/main" id="{810CF0B7-7F3F-9139-0E57-237052B9B16E}"/>
              </a:ext>
            </a:extLst>
          </p:cNvPr>
          <p:cNvSpPr>
            <a:spLocks noGrp="1"/>
          </p:cNvSpPr>
          <p:nvPr>
            <p:ph type="sldNum" sz="quarter" idx="12"/>
          </p:nvPr>
        </p:nvSpPr>
        <p:spPr/>
        <p:txBody>
          <a:bodyPr/>
          <a:lstStyle/>
          <a:p>
            <a:fld id="{2A013F82-EE5E-44EE-A61D-E31C6657F26F}" type="slidenum">
              <a:rPr lang="en-IN" smtClean="0"/>
              <a:t>23</a:t>
            </a:fld>
            <a:endParaRPr lang="en-IN"/>
          </a:p>
        </p:txBody>
      </p:sp>
      <p:pic>
        <p:nvPicPr>
          <p:cNvPr id="6" name="Picture 5">
            <a:extLst>
              <a:ext uri="{FF2B5EF4-FFF2-40B4-BE49-F238E27FC236}">
                <a16:creationId xmlns="" xmlns:a16="http://schemas.microsoft.com/office/drawing/2014/main" id="{1C39C435-7A1D-3599-5B27-1E715C59E14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7282" y="1700808"/>
            <a:ext cx="5184576" cy="3888432"/>
          </a:xfrm>
          <a:prstGeom prst="rect">
            <a:avLst/>
          </a:prstGeom>
          <a:noFill/>
          <a:ln>
            <a:noFill/>
          </a:ln>
        </p:spPr>
      </p:pic>
      <p:pic>
        <p:nvPicPr>
          <p:cNvPr id="7" name="Picture 6">
            <a:extLst>
              <a:ext uri="{FF2B5EF4-FFF2-40B4-BE49-F238E27FC236}">
                <a16:creationId xmlns="" xmlns:a16="http://schemas.microsoft.com/office/drawing/2014/main" id="{99BA6243-AF97-B77A-C34D-078388E984B3}"/>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04748" y="1700809"/>
            <a:ext cx="5184576" cy="3888432"/>
          </a:xfrm>
          <a:prstGeom prst="rect">
            <a:avLst/>
          </a:prstGeom>
          <a:noFill/>
          <a:ln>
            <a:noFill/>
          </a:ln>
        </p:spPr>
      </p:pic>
      <p:sp>
        <p:nvSpPr>
          <p:cNvPr id="9" name="TextBox 8">
            <a:extLst>
              <a:ext uri="{FF2B5EF4-FFF2-40B4-BE49-F238E27FC236}">
                <a16:creationId xmlns="" xmlns:a16="http://schemas.microsoft.com/office/drawing/2014/main" id="{28F8951C-11EE-E428-E9EE-783BA0A6049D}"/>
              </a:ext>
            </a:extLst>
          </p:cNvPr>
          <p:cNvSpPr txBox="1"/>
          <p:nvPr/>
        </p:nvSpPr>
        <p:spPr>
          <a:xfrm>
            <a:off x="1701924" y="5916324"/>
            <a:ext cx="3627211" cy="369332"/>
          </a:xfrm>
          <a:prstGeom prst="rect">
            <a:avLst/>
          </a:prstGeom>
          <a:noFill/>
        </p:spPr>
        <p:txBody>
          <a:bodyPr wrap="none" rtlCol="0">
            <a:spAutoFit/>
          </a:bodyPr>
          <a:lstStyle/>
          <a:p>
            <a:r>
              <a:rPr lang="en-US" dirty="0"/>
              <a:t>Figure 14: Epoch v/s Model Accuracy</a:t>
            </a:r>
            <a:endParaRPr lang="en-IN" dirty="0"/>
          </a:p>
        </p:txBody>
      </p:sp>
      <p:sp>
        <p:nvSpPr>
          <p:cNvPr id="10" name="TextBox 9">
            <a:extLst>
              <a:ext uri="{FF2B5EF4-FFF2-40B4-BE49-F238E27FC236}">
                <a16:creationId xmlns="" xmlns:a16="http://schemas.microsoft.com/office/drawing/2014/main" id="{AA0E777E-DE51-1790-3941-A9EAA35C13B6}"/>
              </a:ext>
            </a:extLst>
          </p:cNvPr>
          <p:cNvSpPr txBox="1"/>
          <p:nvPr/>
        </p:nvSpPr>
        <p:spPr>
          <a:xfrm>
            <a:off x="7606580" y="5866652"/>
            <a:ext cx="3191899" cy="369332"/>
          </a:xfrm>
          <a:prstGeom prst="rect">
            <a:avLst/>
          </a:prstGeom>
          <a:noFill/>
        </p:spPr>
        <p:txBody>
          <a:bodyPr wrap="none" rtlCol="0">
            <a:spAutoFit/>
          </a:bodyPr>
          <a:lstStyle/>
          <a:p>
            <a:r>
              <a:rPr lang="en-US" dirty="0"/>
              <a:t>Figure 15: Epoch v/s Model Loss</a:t>
            </a:r>
            <a:endParaRPr lang="en-IN" dirty="0"/>
          </a:p>
        </p:txBody>
      </p:sp>
    </p:spTree>
    <p:extLst>
      <p:ext uri="{BB962C8B-B14F-4D97-AF65-F5344CB8AC3E}">
        <p14:creationId xmlns:p14="http://schemas.microsoft.com/office/powerpoint/2010/main" val="1984153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BAB531A-9EE4-D158-5897-AB6B85D6AEA1}"/>
              </a:ext>
            </a:extLst>
          </p:cNvPr>
          <p:cNvSpPr>
            <a:spLocks noGrp="1"/>
          </p:cNvSpPr>
          <p:nvPr>
            <p:ph type="title"/>
          </p:nvPr>
        </p:nvSpPr>
        <p:spPr>
          <a:xfrm>
            <a:off x="333772" y="381000"/>
            <a:ext cx="11233247" cy="743744"/>
          </a:xfrm>
        </p:spPr>
        <p:txBody>
          <a:bodyPr>
            <a:normAutofit/>
          </a:bodyPr>
          <a:lstStyle/>
          <a:p>
            <a:r>
              <a:rPr lang="en-US" sz="3200" dirty="0">
                <a:latin typeface="Times New Roman" panose="02020603050405020304" pitchFamily="18" charset="0"/>
                <a:cs typeface="Times New Roman" panose="02020603050405020304" pitchFamily="18" charset="0"/>
              </a:rPr>
              <a:t>Comparison Between 4 Models with accuracy and loss Results</a:t>
            </a:r>
            <a:endParaRPr lang="en-IN" sz="32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 xmlns:a16="http://schemas.microsoft.com/office/drawing/2014/main" id="{9B08DC07-B9AE-906A-C0ED-9DC52BAA713E}"/>
              </a:ext>
            </a:extLst>
          </p:cNvPr>
          <p:cNvSpPr>
            <a:spLocks noGrp="1"/>
          </p:cNvSpPr>
          <p:nvPr>
            <p:ph type="sldNum" sz="quarter" idx="12"/>
          </p:nvPr>
        </p:nvSpPr>
        <p:spPr/>
        <p:txBody>
          <a:bodyPr/>
          <a:lstStyle/>
          <a:p>
            <a:fld id="{2A013F82-EE5E-44EE-A61D-E31C6657F26F}" type="slidenum">
              <a:rPr lang="en-IN" smtClean="0"/>
              <a:t>24</a:t>
            </a:fld>
            <a:endParaRPr lang="en-IN"/>
          </a:p>
        </p:txBody>
      </p:sp>
      <p:graphicFrame>
        <p:nvGraphicFramePr>
          <p:cNvPr id="5" name="Table 4">
            <a:extLst>
              <a:ext uri="{FF2B5EF4-FFF2-40B4-BE49-F238E27FC236}">
                <a16:creationId xmlns="" xmlns:a16="http://schemas.microsoft.com/office/drawing/2014/main" id="{C2CFD1A8-D5FC-A105-E4CD-F29832C31451}"/>
              </a:ext>
            </a:extLst>
          </p:cNvPr>
          <p:cNvGraphicFramePr>
            <a:graphicFrameLocks noGrp="1"/>
          </p:cNvGraphicFramePr>
          <p:nvPr>
            <p:extLst>
              <p:ext uri="{D42A27DB-BD31-4B8C-83A1-F6EECF244321}">
                <p14:modId xmlns:p14="http://schemas.microsoft.com/office/powerpoint/2010/main" val="2703482548"/>
              </p:ext>
            </p:extLst>
          </p:nvPr>
        </p:nvGraphicFramePr>
        <p:xfrm>
          <a:off x="1269876" y="1412776"/>
          <a:ext cx="9793090" cy="3240360"/>
        </p:xfrm>
        <a:graphic>
          <a:graphicData uri="http://schemas.openxmlformats.org/drawingml/2006/table">
            <a:tbl>
              <a:tblPr firstRow="1" bandRow="1">
                <a:tableStyleId>{073A0DAA-6AF3-43AB-8588-CEC1D06C72B9}</a:tableStyleId>
              </a:tblPr>
              <a:tblGrid>
                <a:gridCol w="1958618">
                  <a:extLst>
                    <a:ext uri="{9D8B030D-6E8A-4147-A177-3AD203B41FA5}">
                      <a16:colId xmlns="" xmlns:a16="http://schemas.microsoft.com/office/drawing/2014/main" val="2494826289"/>
                    </a:ext>
                  </a:extLst>
                </a:gridCol>
                <a:gridCol w="1958618">
                  <a:extLst>
                    <a:ext uri="{9D8B030D-6E8A-4147-A177-3AD203B41FA5}">
                      <a16:colId xmlns="" xmlns:a16="http://schemas.microsoft.com/office/drawing/2014/main" val="3381219420"/>
                    </a:ext>
                  </a:extLst>
                </a:gridCol>
                <a:gridCol w="1958618">
                  <a:extLst>
                    <a:ext uri="{9D8B030D-6E8A-4147-A177-3AD203B41FA5}">
                      <a16:colId xmlns="" xmlns:a16="http://schemas.microsoft.com/office/drawing/2014/main" val="2342069021"/>
                    </a:ext>
                  </a:extLst>
                </a:gridCol>
                <a:gridCol w="1958618">
                  <a:extLst>
                    <a:ext uri="{9D8B030D-6E8A-4147-A177-3AD203B41FA5}">
                      <a16:colId xmlns="" xmlns:a16="http://schemas.microsoft.com/office/drawing/2014/main" val="751483184"/>
                    </a:ext>
                  </a:extLst>
                </a:gridCol>
                <a:gridCol w="1958618">
                  <a:extLst>
                    <a:ext uri="{9D8B030D-6E8A-4147-A177-3AD203B41FA5}">
                      <a16:colId xmlns="" xmlns:a16="http://schemas.microsoft.com/office/drawing/2014/main" val="333400681"/>
                    </a:ext>
                  </a:extLst>
                </a:gridCol>
              </a:tblGrid>
              <a:tr h="1080120">
                <a:tc>
                  <a:txBody>
                    <a:bodyPr/>
                    <a:lstStyle/>
                    <a:p>
                      <a:pPr algn="ctr"/>
                      <a:r>
                        <a:rPr lang="en-US" dirty="0" err="1">
                          <a:latin typeface="Times New Roman" panose="02020603050405020304" pitchFamily="18" charset="0"/>
                          <a:cs typeface="Times New Roman" panose="02020603050405020304" pitchFamily="18" charset="0"/>
                        </a:rPr>
                        <a:t>Sl</a:t>
                      </a:r>
                      <a:r>
                        <a:rPr lang="en-US" dirty="0">
                          <a:latin typeface="Times New Roman" panose="02020603050405020304" pitchFamily="18" charset="0"/>
                          <a:cs typeface="Times New Roman" panose="02020603050405020304" pitchFamily="18" charset="0"/>
                        </a:rPr>
                        <a:t> No</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Decision Tree</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ANN</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LSTM</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RNN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2183676706"/>
                  </a:ext>
                </a:extLst>
              </a:tr>
              <a:tr h="1080120">
                <a:tc>
                  <a:txBody>
                    <a:bodyPr/>
                    <a:lstStyle/>
                    <a:p>
                      <a:pPr algn="ctr"/>
                      <a:r>
                        <a:rPr lang="en-US" dirty="0">
                          <a:latin typeface="Times New Roman" panose="02020603050405020304" pitchFamily="18" charset="0"/>
                          <a:cs typeface="Times New Roman" panose="02020603050405020304" pitchFamily="18" charset="0"/>
                        </a:rPr>
                        <a:t>Accuracy</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0.99</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0.53</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0.93</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0.97</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1654753683"/>
                  </a:ext>
                </a:extLst>
              </a:tr>
              <a:tr h="1080120">
                <a:tc>
                  <a:txBody>
                    <a:bodyPr/>
                    <a:lstStyle/>
                    <a:p>
                      <a:pPr algn="ctr"/>
                      <a:r>
                        <a:rPr lang="en-US" dirty="0">
                          <a:latin typeface="Times New Roman" panose="02020603050405020304" pitchFamily="18" charset="0"/>
                          <a:cs typeface="Times New Roman" panose="02020603050405020304" pitchFamily="18" charset="0"/>
                        </a:rPr>
                        <a:t>Loss</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0.24</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0.10</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0.20</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0.15</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1022761428"/>
                  </a:ext>
                </a:extLst>
              </a:tr>
            </a:tbl>
          </a:graphicData>
        </a:graphic>
      </p:graphicFrame>
    </p:spTree>
    <p:extLst>
      <p:ext uri="{BB962C8B-B14F-4D97-AF65-F5344CB8AC3E}">
        <p14:creationId xmlns:p14="http://schemas.microsoft.com/office/powerpoint/2010/main" val="1527556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00860F72-AF96-ACE4-A699-CB8A08556C9A}"/>
              </a:ext>
            </a:extLst>
          </p:cNvPr>
          <p:cNvSpPr txBox="1"/>
          <p:nvPr/>
        </p:nvSpPr>
        <p:spPr>
          <a:xfrm>
            <a:off x="4366220" y="260648"/>
            <a:ext cx="3312368" cy="584775"/>
          </a:xfrm>
          <a:prstGeom prst="rect">
            <a:avLst/>
          </a:prstGeom>
          <a:noFill/>
        </p:spPr>
        <p:txBody>
          <a:bodyPr wrap="square" rtlCol="0">
            <a:spAutoFit/>
          </a:bodyPr>
          <a:lstStyle/>
          <a:p>
            <a:pPr algn="ctr"/>
            <a:r>
              <a:rPr lang="en-IN" sz="3200" b="1" dirty="0">
                <a:latin typeface="Times New Roman" panose="02020603050405020304" pitchFamily="18" charset="0"/>
                <a:cs typeface="Times New Roman" panose="02020603050405020304" pitchFamily="18" charset="0"/>
              </a:rPr>
              <a:t>CONCLUSION</a:t>
            </a:r>
          </a:p>
        </p:txBody>
      </p:sp>
      <p:sp>
        <p:nvSpPr>
          <p:cNvPr id="3" name="TextBox 2">
            <a:extLst>
              <a:ext uri="{FF2B5EF4-FFF2-40B4-BE49-F238E27FC236}">
                <a16:creationId xmlns="" xmlns:a16="http://schemas.microsoft.com/office/drawing/2014/main" id="{209976E3-C4C2-FAD1-3962-C0C07296E4DC}"/>
              </a:ext>
            </a:extLst>
          </p:cNvPr>
          <p:cNvSpPr txBox="1"/>
          <p:nvPr/>
        </p:nvSpPr>
        <p:spPr>
          <a:xfrm>
            <a:off x="405780" y="1196752"/>
            <a:ext cx="11161240" cy="3265638"/>
          </a:xfrm>
          <a:prstGeom prst="rect">
            <a:avLst/>
          </a:prstGeom>
          <a:noFill/>
        </p:spPr>
        <p:txBody>
          <a:bodyPr wrap="square" rtlCol="0">
            <a:spAutoFit/>
          </a:bodyPr>
          <a:lstStyle/>
          <a:p>
            <a:pPr algn="just">
              <a:lnSpc>
                <a:spcPct val="150000"/>
              </a:lnSpc>
              <a:spcAft>
                <a:spcPts val="800"/>
              </a:spcAft>
              <a:tabLst>
                <a:tab pos="39116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The crowd prediction project for the bus line, utilizing AI, has yielded insightful conclusions. Through the implementation of sophisticated algorithms and machine learning techniques, we have successfully forecasted crowd densities along the bus route with notable accuracy. Our model's ability to analyse various factors such as source, destination, trip, route, slot no, and other parameters has proven instrumental in generating reliable predictions.</a:t>
            </a:r>
            <a:endParaRPr lang="en-IN" kern="100"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tabLst>
                <a:tab pos="39116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Here we used Decision tree(99% accuracy), ANN(53%), LSTM(93%), RNN(97%) Models to get better accuracy.</a:t>
            </a:r>
          </a:p>
          <a:p>
            <a:pPr algn="just">
              <a:lnSpc>
                <a:spcPct val="150000"/>
              </a:lnSpc>
              <a:spcAft>
                <a:spcPts val="800"/>
              </a:spcAft>
              <a:tabLst>
                <a:tab pos="3911600" algn="l"/>
              </a:tabLst>
            </a:pPr>
            <a:endParaRPr lang="en-IN" sz="1800" kern="100" dirty="0">
              <a:effectLst/>
              <a:latin typeface="Times New Roman" panose="02020603050405020304" pitchFamily="18" charset="0"/>
              <a:ea typeface="Calibri" panose="020F0502020204030204" pitchFamily="34" charset="0"/>
              <a:cs typeface="Tunga" panose="020B0502040204020203" pitchFamily="34" charset="0"/>
            </a:endParaRPr>
          </a:p>
          <a:p>
            <a:pPr algn="just">
              <a:lnSpc>
                <a:spcPct val="150000"/>
              </a:lnSpc>
              <a:spcAft>
                <a:spcPts val="800"/>
              </a:spcAft>
              <a:tabLst>
                <a:tab pos="3911600" algn="l"/>
              </a:tabLst>
            </a:pPr>
            <a:endParaRPr lang="en-IN" sz="1800" kern="100" dirty="0">
              <a:effectLst/>
              <a:latin typeface="Calibri" panose="020F0502020204030204" pitchFamily="34" charset="0"/>
              <a:ea typeface="Calibri" panose="020F0502020204030204" pitchFamily="34" charset="0"/>
              <a:cs typeface="Tunga" panose="020B0502040204020203" pitchFamily="34" charset="0"/>
            </a:endParaRPr>
          </a:p>
        </p:txBody>
      </p:sp>
      <p:sp>
        <p:nvSpPr>
          <p:cNvPr id="4" name="Slide Number Placeholder 3">
            <a:extLst>
              <a:ext uri="{FF2B5EF4-FFF2-40B4-BE49-F238E27FC236}">
                <a16:creationId xmlns="" xmlns:a16="http://schemas.microsoft.com/office/drawing/2014/main" id="{CB846975-1FFE-95A2-D822-B9AABAF225D4}"/>
              </a:ext>
            </a:extLst>
          </p:cNvPr>
          <p:cNvSpPr>
            <a:spLocks noGrp="1"/>
          </p:cNvSpPr>
          <p:nvPr>
            <p:ph type="sldNum" sz="quarter" idx="12"/>
          </p:nvPr>
        </p:nvSpPr>
        <p:spPr/>
        <p:txBody>
          <a:bodyPr/>
          <a:lstStyle/>
          <a:p>
            <a:fld id="{2A013F82-EE5E-44EE-A61D-E31C6657F26F}" type="slidenum">
              <a:rPr lang="en-IN" smtClean="0"/>
              <a:t>25</a:t>
            </a:fld>
            <a:endParaRPr lang="en-IN"/>
          </a:p>
        </p:txBody>
      </p:sp>
    </p:spTree>
    <p:extLst>
      <p:ext uri="{BB962C8B-B14F-4D97-AF65-F5344CB8AC3E}">
        <p14:creationId xmlns:p14="http://schemas.microsoft.com/office/powerpoint/2010/main" val="173572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7D61004C-C460-164B-B3CB-280FFFAF8E48}"/>
              </a:ext>
            </a:extLst>
          </p:cNvPr>
          <p:cNvSpPr txBox="1"/>
          <p:nvPr/>
        </p:nvSpPr>
        <p:spPr>
          <a:xfrm>
            <a:off x="4294212" y="404664"/>
            <a:ext cx="3240360" cy="584775"/>
          </a:xfrm>
          <a:prstGeom prst="rect">
            <a:avLst/>
          </a:prstGeom>
          <a:noFill/>
        </p:spPr>
        <p:txBody>
          <a:bodyPr wrap="square" rtlCol="0">
            <a:spAutoFit/>
          </a:bodyPr>
          <a:lstStyle/>
          <a:p>
            <a:pPr algn="ctr"/>
            <a:r>
              <a:rPr lang="en-IN" sz="3200" dirty="0">
                <a:latin typeface="Times New Roman" panose="02020603050405020304" pitchFamily="18" charset="0"/>
                <a:cs typeface="Times New Roman" panose="02020603050405020304" pitchFamily="18" charset="0"/>
              </a:rPr>
              <a:t>REFERENCES</a:t>
            </a:r>
          </a:p>
        </p:txBody>
      </p:sp>
      <p:sp>
        <p:nvSpPr>
          <p:cNvPr id="3" name="TextBox 2">
            <a:extLst>
              <a:ext uri="{FF2B5EF4-FFF2-40B4-BE49-F238E27FC236}">
                <a16:creationId xmlns="" xmlns:a16="http://schemas.microsoft.com/office/drawing/2014/main" id="{DC4B652C-7657-6588-8DBC-6063D66CDEB0}"/>
              </a:ext>
            </a:extLst>
          </p:cNvPr>
          <p:cNvSpPr txBox="1"/>
          <p:nvPr/>
        </p:nvSpPr>
        <p:spPr>
          <a:xfrm>
            <a:off x="297768" y="1130816"/>
            <a:ext cx="11593288" cy="5355312"/>
          </a:xfrm>
          <a:prstGeom prst="rect">
            <a:avLst/>
          </a:prstGeom>
          <a:noFill/>
        </p:spPr>
        <p:txBody>
          <a:bodyPr wrap="square" rtlCol="0">
            <a:spAutoFit/>
          </a:bodyPr>
          <a:lstStyle/>
          <a:p>
            <a:pPr marL="342900" lvl="0" indent="-342900" algn="just">
              <a:lnSpc>
                <a:spcPct val="150000"/>
              </a:lnSpc>
              <a:buFont typeface="+mj-lt"/>
              <a:buAutoNum type="arabicPeriod"/>
              <a:tabLst>
                <a:tab pos="628650" algn="l"/>
              </a:tabLst>
            </a:pPr>
            <a:r>
              <a:rPr lang="en-US" sz="1800" dirty="0">
                <a:effectLst/>
                <a:latin typeface="Times New Roman" panose="02020603050405020304" pitchFamily="18" charset="0"/>
                <a:ea typeface="Times New Roman" panose="02020603050405020304" pitchFamily="18" charset="0"/>
              </a:rPr>
              <a:t>Yu Bin, William H. K. Lam, and Mei Lam Tam. 2011. Bus arrival time prediction at bus stop with multiple route. Transport. Res. Part C: </a:t>
            </a:r>
            <a:r>
              <a:rPr lang="en-US" sz="1800" dirty="0" err="1">
                <a:effectLst/>
                <a:latin typeface="Times New Roman" panose="02020603050405020304" pitchFamily="18" charset="0"/>
                <a:ea typeface="Times New Roman" panose="02020603050405020304" pitchFamily="18" charset="0"/>
              </a:rPr>
              <a:t>Emerg</a:t>
            </a:r>
            <a:r>
              <a:rPr lang="en-US" sz="1800" dirty="0">
                <a:effectLst/>
                <a:latin typeface="Times New Roman" panose="02020603050405020304" pitchFamily="18" charset="0"/>
                <a:ea typeface="Times New Roman" panose="02020603050405020304" pitchFamily="18" charset="0"/>
              </a:rPr>
              <a:t>. Technol. 19, 6 ( Dec. 2011), 1157–1170. </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mj-lt"/>
              <a:buAutoNum type="arabicPeriod"/>
              <a:tabLst>
                <a:tab pos="628650" algn="l"/>
              </a:tabLst>
            </a:pPr>
            <a:r>
              <a:rPr lang="en-US" sz="1800" dirty="0">
                <a:effectLst/>
                <a:latin typeface="Times New Roman" panose="02020603050405020304" pitchFamily="18" charset="0"/>
                <a:ea typeface="Times New Roman" panose="02020603050405020304" pitchFamily="18" charset="0"/>
              </a:rPr>
              <a:t>Yan Lyu, Chi-Yin Chow, Victor C. S. Lee, Joseph K. Y. Ng, </a:t>
            </a:r>
            <a:r>
              <a:rPr lang="en-US" sz="1800" dirty="0" err="1">
                <a:effectLst/>
                <a:latin typeface="Times New Roman" panose="02020603050405020304" pitchFamily="18" charset="0"/>
                <a:ea typeface="Times New Roman" panose="02020603050405020304" pitchFamily="18" charset="0"/>
              </a:rPr>
              <a:t>Yanhua</a:t>
            </a:r>
            <a:r>
              <a:rPr lang="en-US" sz="1800" dirty="0">
                <a:effectLst/>
                <a:latin typeface="Times New Roman" panose="02020603050405020304" pitchFamily="18" charset="0"/>
                <a:ea typeface="Times New Roman" panose="02020603050405020304" pitchFamily="18" charset="0"/>
              </a:rPr>
              <a:t> Li, and Jia Zeng. 2019. CB-planner: A bus line planning framework for customized bus systems. Transport. Res. Part C: </a:t>
            </a:r>
            <a:r>
              <a:rPr lang="en-US" sz="1800" dirty="0" err="1">
                <a:effectLst/>
                <a:latin typeface="Times New Roman" panose="02020603050405020304" pitchFamily="18" charset="0"/>
                <a:ea typeface="Times New Roman" panose="02020603050405020304" pitchFamily="18" charset="0"/>
              </a:rPr>
              <a:t>Emerg</a:t>
            </a:r>
            <a:r>
              <a:rPr lang="en-US" sz="1800" dirty="0">
                <a:effectLst/>
                <a:latin typeface="Times New Roman" panose="02020603050405020304" pitchFamily="18" charset="0"/>
                <a:ea typeface="Times New Roman" panose="02020603050405020304" pitchFamily="18" charset="0"/>
              </a:rPr>
              <a:t>. Technol. 101 (2019), 233–253. </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mj-lt"/>
              <a:buAutoNum type="arabicPeriod"/>
              <a:tabLst>
                <a:tab pos="628650" algn="l"/>
              </a:tabLst>
            </a:pPr>
            <a:r>
              <a:rPr lang="en-US" sz="1800" dirty="0">
                <a:effectLst/>
                <a:latin typeface="Times New Roman" panose="02020603050405020304" pitchFamily="18" charset="0"/>
                <a:ea typeface="Times New Roman" panose="02020603050405020304" pitchFamily="18" charset="0"/>
              </a:rPr>
              <a:t>Steven I-Jy Chien, Yuqing Ding, and </a:t>
            </a:r>
            <a:r>
              <a:rPr lang="en-US" sz="1800" dirty="0" err="1">
                <a:effectLst/>
                <a:latin typeface="Times New Roman" panose="02020603050405020304" pitchFamily="18" charset="0"/>
                <a:ea typeface="Times New Roman" panose="02020603050405020304" pitchFamily="18" charset="0"/>
              </a:rPr>
              <a:t>Chienhung</a:t>
            </a:r>
            <a:r>
              <a:rPr lang="en-US" sz="1800" dirty="0">
                <a:effectLst/>
                <a:latin typeface="Times New Roman" panose="02020603050405020304" pitchFamily="18" charset="0"/>
                <a:ea typeface="Times New Roman" panose="02020603050405020304" pitchFamily="18" charset="0"/>
              </a:rPr>
              <a:t> Wei. 2002. Dynamic bus arrival time prediction with artificial neural networks. J. Transport. Eng. 128, 5 ( Sept. 2002), 429–438. </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mj-lt"/>
              <a:buAutoNum type="arabicPeriod"/>
              <a:tabLst>
                <a:tab pos="628650" algn="l"/>
              </a:tabLst>
            </a:pPr>
            <a:r>
              <a:rPr lang="en-US" sz="1800" dirty="0">
                <a:effectLst/>
                <a:latin typeface="Times New Roman" panose="02020603050405020304" pitchFamily="18" charset="0"/>
                <a:ea typeface="Times New Roman" panose="02020603050405020304" pitchFamily="18" charset="0"/>
              </a:rPr>
              <a:t>Vikash V. </a:t>
            </a:r>
            <a:r>
              <a:rPr lang="en-US" sz="1800" dirty="0" err="1">
                <a:effectLst/>
                <a:latin typeface="Times New Roman" panose="02020603050405020304" pitchFamily="18" charset="0"/>
                <a:ea typeface="Times New Roman" panose="02020603050405020304" pitchFamily="18" charset="0"/>
              </a:rPr>
              <a:t>Gayah</a:t>
            </a: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Zhengyao</a:t>
            </a:r>
            <a:r>
              <a:rPr lang="en-US" sz="1800" dirty="0">
                <a:effectLst/>
                <a:latin typeface="Times New Roman" panose="02020603050405020304" pitchFamily="18" charset="0"/>
                <a:ea typeface="Times New Roman" panose="02020603050405020304" pitchFamily="18" charset="0"/>
              </a:rPr>
              <a:t> Yu, Jonathan S. Wood, </a:t>
            </a:r>
            <a:r>
              <a:rPr lang="en-US" sz="1800" dirty="0" err="1">
                <a:effectLst/>
                <a:latin typeface="Times New Roman" panose="02020603050405020304" pitchFamily="18" charset="0"/>
                <a:ea typeface="Times New Roman" panose="02020603050405020304" pitchFamily="18" charset="0"/>
              </a:rPr>
              <a:t>Mineta</a:t>
            </a:r>
            <a:r>
              <a:rPr lang="en-US" sz="1800" dirty="0">
                <a:effectLst/>
                <a:latin typeface="Times New Roman" panose="02020603050405020304" pitchFamily="18" charset="0"/>
                <a:ea typeface="Times New Roman" panose="02020603050405020304" pitchFamily="18" charset="0"/>
              </a:rPr>
              <a:t> National Transit Research Consortium, et al. 2016. Estimating uncertainty of bus arrival times and passenger occupancies. Technical Report. </a:t>
            </a:r>
            <a:r>
              <a:rPr lang="en-US" sz="1800" dirty="0" err="1">
                <a:effectLst/>
                <a:latin typeface="Times New Roman" panose="02020603050405020304" pitchFamily="18" charset="0"/>
                <a:ea typeface="Times New Roman" panose="02020603050405020304" pitchFamily="18" charset="0"/>
              </a:rPr>
              <a:t>Mineta</a:t>
            </a:r>
            <a:r>
              <a:rPr lang="en-US" sz="1800" dirty="0">
                <a:effectLst/>
                <a:latin typeface="Times New Roman" panose="02020603050405020304" pitchFamily="18" charset="0"/>
                <a:ea typeface="Times New Roman" panose="02020603050405020304" pitchFamily="18" charset="0"/>
              </a:rPr>
              <a:t> National Transit Research Consortium. </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mj-lt"/>
              <a:buAutoNum type="arabicPeriod"/>
              <a:tabLst>
                <a:tab pos="628650" algn="l"/>
              </a:tabLst>
            </a:pPr>
            <a:r>
              <a:rPr lang="en-US" sz="1800" dirty="0">
                <a:effectLst/>
                <a:latin typeface="Times New Roman" panose="02020603050405020304" pitchFamily="18" charset="0"/>
                <a:ea typeface="Times New Roman" panose="02020603050405020304" pitchFamily="18" charset="0"/>
              </a:rPr>
              <a:t>Taylah </a:t>
            </a:r>
            <a:r>
              <a:rPr lang="en-US" sz="1800" dirty="0" err="1">
                <a:effectLst/>
                <a:latin typeface="Times New Roman" panose="02020603050405020304" pitchFamily="18" charset="0"/>
                <a:ea typeface="Times New Roman" panose="02020603050405020304" pitchFamily="18" charset="0"/>
              </a:rPr>
              <a:t>Hasaballah</a:t>
            </a:r>
            <a:r>
              <a:rPr lang="en-US" sz="1800" dirty="0">
                <a:effectLst/>
                <a:latin typeface="Times New Roman" panose="02020603050405020304" pitchFamily="18" charset="0"/>
                <a:ea typeface="Times New Roman" panose="02020603050405020304" pitchFamily="18" charset="0"/>
              </a:rPr>
              <a:t>. 2019. Transit crowdedness trends from around the world, according to Google Maps. Retrieved from https://www.blog.google/products/maps/transit-crowdedness-trends-around/ (https://www.blog.google/products/maps/transit-crowdedness-trends-around/). </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4" name="Slide Number Placeholder 3">
            <a:extLst>
              <a:ext uri="{FF2B5EF4-FFF2-40B4-BE49-F238E27FC236}">
                <a16:creationId xmlns="" xmlns:a16="http://schemas.microsoft.com/office/drawing/2014/main" id="{E771BB2C-AFE5-A8FF-1EA0-B3C3E79DEC22}"/>
              </a:ext>
            </a:extLst>
          </p:cNvPr>
          <p:cNvSpPr>
            <a:spLocks noGrp="1"/>
          </p:cNvSpPr>
          <p:nvPr>
            <p:ph type="sldNum" sz="quarter" idx="12"/>
          </p:nvPr>
        </p:nvSpPr>
        <p:spPr/>
        <p:txBody>
          <a:bodyPr/>
          <a:lstStyle/>
          <a:p>
            <a:fld id="{2A013F82-EE5E-44EE-A61D-E31C6657F26F}" type="slidenum">
              <a:rPr lang="en-IN" smtClean="0"/>
              <a:t>26</a:t>
            </a:fld>
            <a:endParaRPr lang="en-IN"/>
          </a:p>
        </p:txBody>
      </p:sp>
    </p:spTree>
    <p:extLst>
      <p:ext uri="{BB962C8B-B14F-4D97-AF65-F5344CB8AC3E}">
        <p14:creationId xmlns:p14="http://schemas.microsoft.com/office/powerpoint/2010/main" val="276513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49015CD1-5695-8C19-070E-83BEAEB642EC}"/>
              </a:ext>
            </a:extLst>
          </p:cNvPr>
          <p:cNvSpPr txBox="1"/>
          <p:nvPr/>
        </p:nvSpPr>
        <p:spPr>
          <a:xfrm>
            <a:off x="333772" y="394692"/>
            <a:ext cx="11521280" cy="6463308"/>
          </a:xfrm>
          <a:prstGeom prst="rect">
            <a:avLst/>
          </a:prstGeom>
          <a:noFill/>
        </p:spPr>
        <p:txBody>
          <a:bodyPr wrap="square" rtlCol="0">
            <a:spAutoFit/>
          </a:bodyPr>
          <a:lstStyle/>
          <a:p>
            <a:pPr lvl="0" algn="just">
              <a:lnSpc>
                <a:spcPct val="150000"/>
              </a:lnSpc>
              <a:tabLst>
                <a:tab pos="628650" algn="l"/>
              </a:tabLst>
            </a:pPr>
            <a:r>
              <a:rPr lang="en-US" dirty="0">
                <a:effectLst/>
                <a:latin typeface="Times New Roman" panose="02020603050405020304" pitchFamily="18" charset="0"/>
                <a:ea typeface="Times New Roman" panose="02020603050405020304" pitchFamily="18" charset="0"/>
              </a:rPr>
              <a:t>6. Zheng Li and David A. </a:t>
            </a:r>
            <a:r>
              <a:rPr lang="en-US" dirty="0" err="1">
                <a:effectLst/>
                <a:latin typeface="Times New Roman" panose="02020603050405020304" pitchFamily="18" charset="0"/>
                <a:ea typeface="Times New Roman" panose="02020603050405020304" pitchFamily="18" charset="0"/>
              </a:rPr>
              <a:t>Hensher</a:t>
            </a:r>
            <a:r>
              <a:rPr lang="en-US" dirty="0">
                <a:effectLst/>
                <a:latin typeface="Times New Roman" panose="02020603050405020304" pitchFamily="18" charset="0"/>
                <a:ea typeface="Times New Roman" panose="02020603050405020304" pitchFamily="18" charset="0"/>
              </a:rPr>
              <a:t>. 2013. Crowding in public transport: A review of objective and subjective measures. J. Pub. Transport. 16, 2 (2013), 6. </a:t>
            </a:r>
            <a:endParaRPr lang="en-IN" dirty="0">
              <a:effectLst/>
              <a:latin typeface="Times New Roman" panose="02020603050405020304" pitchFamily="18" charset="0"/>
              <a:ea typeface="Times New Roman" panose="02020603050405020304" pitchFamily="18" charset="0"/>
            </a:endParaRPr>
          </a:p>
          <a:p>
            <a:pPr lvl="0" algn="just">
              <a:lnSpc>
                <a:spcPct val="150000"/>
              </a:lnSpc>
              <a:tabLst>
                <a:tab pos="628650" algn="l"/>
              </a:tabLst>
            </a:pPr>
            <a:r>
              <a:rPr lang="en-US" dirty="0">
                <a:effectLst/>
                <a:latin typeface="Times New Roman" panose="02020603050405020304" pitchFamily="18" charset="0"/>
                <a:ea typeface="Times New Roman" panose="02020603050405020304" pitchFamily="18" charset="0"/>
              </a:rPr>
              <a:t>7. Marana, </a:t>
            </a:r>
            <a:r>
              <a:rPr lang="en-US" dirty="0" err="1">
                <a:effectLst/>
                <a:latin typeface="Times New Roman" panose="02020603050405020304" pitchFamily="18" charset="0"/>
                <a:ea typeface="Times New Roman" panose="02020603050405020304" pitchFamily="18" charset="0"/>
              </a:rPr>
              <a:t>AparecidoNilceu</a:t>
            </a:r>
            <a:r>
              <a:rPr lang="en-US" dirty="0">
                <a:effectLst/>
                <a:latin typeface="Times New Roman" panose="02020603050405020304" pitchFamily="18" charset="0"/>
                <a:ea typeface="Times New Roman" panose="02020603050405020304" pitchFamily="18" charset="0"/>
              </a:rPr>
              <a:t>, Marcos Antonio </a:t>
            </a:r>
            <a:r>
              <a:rPr lang="en-US" dirty="0" err="1">
                <a:effectLst/>
                <a:latin typeface="Times New Roman" panose="02020603050405020304" pitchFamily="18" charset="0"/>
                <a:ea typeface="Times New Roman" panose="02020603050405020304" pitchFamily="18" charset="0"/>
              </a:rPr>
              <a:t>Cavenaghi</a:t>
            </a:r>
            <a:r>
              <a:rPr lang="en-US" dirty="0">
                <a:effectLst/>
                <a:latin typeface="Times New Roman" panose="02020603050405020304" pitchFamily="18" charset="0"/>
                <a:ea typeface="Times New Roman" panose="02020603050405020304" pitchFamily="18" charset="0"/>
              </a:rPr>
              <a:t>, Roberta </a:t>
            </a:r>
            <a:r>
              <a:rPr lang="en-US" dirty="0" err="1">
                <a:effectLst/>
                <a:latin typeface="Times New Roman" panose="02020603050405020304" pitchFamily="18" charset="0"/>
                <a:ea typeface="Times New Roman" panose="02020603050405020304" pitchFamily="18" charset="0"/>
              </a:rPr>
              <a:t>SpolonUlson</a:t>
            </a:r>
            <a:r>
              <a:rPr lang="en-US" dirty="0">
                <a:effectLst/>
                <a:latin typeface="Times New Roman" panose="02020603050405020304" pitchFamily="18" charset="0"/>
                <a:ea typeface="Times New Roman" panose="02020603050405020304" pitchFamily="18" charset="0"/>
              </a:rPr>
              <a:t>, and F.L.</a:t>
            </a:r>
            <a:r>
              <a:rPr lang="en-US" dirty="0" err="1">
                <a:effectLst/>
                <a:latin typeface="Times New Roman" panose="02020603050405020304" pitchFamily="18" charset="0"/>
                <a:ea typeface="Times New Roman" panose="02020603050405020304" pitchFamily="18" charset="0"/>
              </a:rPr>
              <a:t>Drumond</a:t>
            </a:r>
            <a:r>
              <a:rPr lang="en-US" dirty="0">
                <a:effectLst/>
                <a:latin typeface="Times New Roman" panose="02020603050405020304" pitchFamily="18" charset="0"/>
                <a:ea typeface="Times New Roman" panose="02020603050405020304" pitchFamily="18" charset="0"/>
              </a:rPr>
              <a:t>."Real-time crowd density estimation using images." In International Symposium on Visual Computing, pp. 355-362. Springer, Berlin, Heidelberg, 2005.</a:t>
            </a:r>
            <a:endParaRPr lang="en-IN" dirty="0">
              <a:effectLst/>
              <a:latin typeface="Times New Roman" panose="02020603050405020304" pitchFamily="18" charset="0"/>
              <a:ea typeface="Times New Roman" panose="02020603050405020304" pitchFamily="18" charset="0"/>
            </a:endParaRPr>
          </a:p>
          <a:p>
            <a:pPr lvl="0" algn="just">
              <a:lnSpc>
                <a:spcPct val="150000"/>
              </a:lnSpc>
              <a:tabLst>
                <a:tab pos="628650" algn="l"/>
              </a:tabLst>
            </a:pPr>
            <a:r>
              <a:rPr lang="en-US" dirty="0">
                <a:effectLst/>
                <a:latin typeface="Times New Roman" panose="02020603050405020304" pitchFamily="18" charset="0"/>
                <a:ea typeface="Times New Roman" panose="02020603050405020304" pitchFamily="18" charset="0"/>
              </a:rPr>
              <a:t>8. </a:t>
            </a:r>
            <a:r>
              <a:rPr lang="en-US" dirty="0" err="1">
                <a:effectLst/>
                <a:latin typeface="Times New Roman" panose="02020603050405020304" pitchFamily="18" charset="0"/>
                <a:ea typeface="Times New Roman" panose="02020603050405020304" pitchFamily="18" charset="0"/>
              </a:rPr>
              <a:t>Bouchafa</a:t>
            </a:r>
            <a:r>
              <a:rPr lang="en-US" dirty="0">
                <a:effectLst/>
                <a:latin typeface="Times New Roman" panose="02020603050405020304" pitchFamily="18" charset="0"/>
                <a:ea typeface="Times New Roman" panose="02020603050405020304" pitchFamily="18" charset="0"/>
              </a:rPr>
              <a:t>, Samia, Didier Aubert, and Salah </a:t>
            </a:r>
            <a:r>
              <a:rPr lang="en-US" dirty="0" err="1">
                <a:effectLst/>
                <a:latin typeface="Times New Roman" panose="02020603050405020304" pitchFamily="18" charset="0"/>
                <a:ea typeface="Times New Roman" panose="02020603050405020304" pitchFamily="18" charset="0"/>
              </a:rPr>
              <a:t>Bouzar</a:t>
            </a:r>
            <a:r>
              <a:rPr lang="en-US" dirty="0">
                <a:effectLst/>
                <a:latin typeface="Times New Roman" panose="02020603050405020304" pitchFamily="18" charset="0"/>
                <a:ea typeface="Times New Roman" panose="02020603050405020304" pitchFamily="18" charset="0"/>
              </a:rPr>
              <a:t>. "Crowd motion estimation and motionless detection in subway corridors by image processing." In Intelligent Transportation System, 1997. ITSC'97., IEEE Conference on, pp. 332-337. IEEE, 1997. </a:t>
            </a:r>
            <a:endParaRPr lang="en-IN" dirty="0">
              <a:effectLst/>
              <a:latin typeface="Times New Roman" panose="02020603050405020304" pitchFamily="18" charset="0"/>
              <a:ea typeface="Times New Roman" panose="02020603050405020304" pitchFamily="18" charset="0"/>
            </a:endParaRPr>
          </a:p>
          <a:p>
            <a:pPr lvl="0" algn="just">
              <a:lnSpc>
                <a:spcPct val="150000"/>
              </a:lnSpc>
              <a:tabLst>
                <a:tab pos="628650" algn="l"/>
              </a:tabLst>
            </a:pPr>
            <a:r>
              <a:rPr lang="en-US" dirty="0">
                <a:effectLst/>
                <a:latin typeface="Times New Roman" panose="02020603050405020304" pitchFamily="18" charset="0"/>
                <a:ea typeface="Times New Roman" panose="02020603050405020304" pitchFamily="18" charset="0"/>
              </a:rPr>
              <a:t>9. Chauhan, Vandit, Santosh Kumar, and Sanjay Kumar Singh. "Human count estimation in high density crowd images and videos." In Parallel, Distributed and Grid Computing (PDGC), 2016 Fourth International Conference on, pp. 343- 347. </a:t>
            </a:r>
            <a:endParaRPr lang="en-IN" dirty="0">
              <a:effectLst/>
              <a:latin typeface="Times New Roman" panose="02020603050405020304" pitchFamily="18" charset="0"/>
              <a:ea typeface="Times New Roman" panose="02020603050405020304" pitchFamily="18" charset="0"/>
            </a:endParaRPr>
          </a:p>
          <a:p>
            <a:pPr marL="571500" indent="-228600" algn="just">
              <a:lnSpc>
                <a:spcPct val="150000"/>
              </a:lnSpc>
              <a:tabLst>
                <a:tab pos="628650" algn="l"/>
              </a:tabLst>
            </a:pPr>
            <a:r>
              <a:rPr lang="en-US" dirty="0">
                <a:effectLst/>
                <a:latin typeface="Times New Roman" panose="02020603050405020304" pitchFamily="18" charset="0"/>
                <a:ea typeface="Times New Roman" panose="02020603050405020304" pitchFamily="18" charset="0"/>
              </a:rPr>
              <a:t> IEEE, 2016.</a:t>
            </a:r>
            <a:endParaRPr lang="en-IN" dirty="0">
              <a:effectLst/>
              <a:latin typeface="Times New Roman" panose="02020603050405020304" pitchFamily="18" charset="0"/>
              <a:ea typeface="Times New Roman" panose="02020603050405020304" pitchFamily="18" charset="0"/>
            </a:endParaRPr>
          </a:p>
          <a:p>
            <a:pPr lvl="0" algn="just">
              <a:lnSpc>
                <a:spcPct val="150000"/>
              </a:lnSpc>
              <a:tabLst>
                <a:tab pos="628650" algn="l"/>
              </a:tabLst>
            </a:pPr>
            <a:r>
              <a:rPr lang="en-US" dirty="0">
                <a:effectLst/>
                <a:latin typeface="Times New Roman" panose="02020603050405020304" pitchFamily="18" charset="0"/>
                <a:ea typeface="Times New Roman" panose="02020603050405020304" pitchFamily="18" charset="0"/>
              </a:rPr>
              <a:t>10. Muhammad Waqar Aziz1,2, Farhan Naeem3,Muhammad Hamad Alizai4, and Khan </a:t>
            </a:r>
            <a:r>
              <a:rPr lang="en-US" dirty="0" err="1">
                <a:effectLst/>
                <a:latin typeface="Times New Roman" panose="02020603050405020304" pitchFamily="18" charset="0"/>
                <a:ea typeface="Times New Roman" panose="02020603050405020304" pitchFamily="18" charset="0"/>
              </a:rPr>
              <a:t>Bahadar</a:t>
            </a:r>
            <a:r>
              <a:rPr lang="en-US" dirty="0">
                <a:effectLst/>
                <a:latin typeface="Times New Roman" panose="02020603050405020304" pitchFamily="18" charset="0"/>
                <a:ea typeface="Times New Roman" panose="02020603050405020304" pitchFamily="18" charset="0"/>
              </a:rPr>
              <a:t> Khan2 "Automated Solutions </a:t>
            </a:r>
            <a:r>
              <a:rPr lang="en-US" dirty="0" err="1">
                <a:effectLst/>
                <a:latin typeface="Times New Roman" panose="02020603050405020304" pitchFamily="18" charset="0"/>
                <a:ea typeface="Times New Roman" panose="02020603050405020304" pitchFamily="18" charset="0"/>
              </a:rPr>
              <a:t>forCrowd</a:t>
            </a:r>
            <a:r>
              <a:rPr lang="en-US" dirty="0">
                <a:effectLst/>
                <a:latin typeface="Times New Roman" panose="02020603050405020304" pitchFamily="18" charset="0"/>
                <a:ea typeface="Times New Roman" panose="02020603050405020304" pitchFamily="18" charset="0"/>
              </a:rPr>
              <a:t> Size Estimation" Reprints and permission: sagepub.com/</a:t>
            </a:r>
            <a:r>
              <a:rPr lang="en-US" dirty="0" err="1">
                <a:effectLst/>
                <a:latin typeface="Times New Roman" panose="02020603050405020304" pitchFamily="18" charset="0"/>
                <a:ea typeface="Times New Roman" panose="02020603050405020304" pitchFamily="18" charset="0"/>
              </a:rPr>
              <a:t>journalsPermissions.nav</a:t>
            </a:r>
            <a:r>
              <a:rPr lang="en-US" dirty="0">
                <a:effectLst/>
                <a:latin typeface="Times New Roman" panose="02020603050405020304" pitchFamily="18" charset="0"/>
                <a:ea typeface="Times New Roman" panose="02020603050405020304" pitchFamily="18" charset="0"/>
              </a:rPr>
              <a:t> DOI: 10.1177/0894439317726510.</a:t>
            </a:r>
            <a:endParaRPr lang="en-IN" dirty="0">
              <a:effectLst/>
              <a:latin typeface="Times New Roman" panose="02020603050405020304" pitchFamily="18" charset="0"/>
              <a:ea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
            </a:r>
            <a:br>
              <a:rPr lang="en-US" sz="1800" dirty="0">
                <a:effectLst/>
                <a:latin typeface="Times New Roman" panose="02020603050405020304" pitchFamily="18" charset="0"/>
                <a:ea typeface="Times New Roman" panose="02020603050405020304" pitchFamily="18" charset="0"/>
              </a:rPr>
            </a:br>
            <a:endParaRPr lang="en-IN" dirty="0"/>
          </a:p>
        </p:txBody>
      </p:sp>
      <p:sp>
        <p:nvSpPr>
          <p:cNvPr id="4" name="Slide Number Placeholder 3">
            <a:extLst>
              <a:ext uri="{FF2B5EF4-FFF2-40B4-BE49-F238E27FC236}">
                <a16:creationId xmlns="" xmlns:a16="http://schemas.microsoft.com/office/drawing/2014/main" id="{FA1DD9FD-C6CB-A325-D919-CF7FEAB130CE}"/>
              </a:ext>
            </a:extLst>
          </p:cNvPr>
          <p:cNvSpPr>
            <a:spLocks noGrp="1"/>
          </p:cNvSpPr>
          <p:nvPr>
            <p:ph type="sldNum" sz="quarter" idx="12"/>
          </p:nvPr>
        </p:nvSpPr>
        <p:spPr/>
        <p:txBody>
          <a:bodyPr/>
          <a:lstStyle/>
          <a:p>
            <a:fld id="{2A013F82-EE5E-44EE-A61D-E31C6657F26F}" type="slidenum">
              <a:rPr lang="en-IN" smtClean="0"/>
              <a:t>27</a:t>
            </a:fld>
            <a:endParaRPr lang="en-IN"/>
          </a:p>
        </p:txBody>
      </p:sp>
    </p:spTree>
    <p:extLst>
      <p:ext uri="{BB962C8B-B14F-4D97-AF65-F5344CB8AC3E}">
        <p14:creationId xmlns:p14="http://schemas.microsoft.com/office/powerpoint/2010/main" val="1898417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6CAEF008-3580-EB7E-8489-AB757CCCABCD}"/>
              </a:ext>
            </a:extLst>
          </p:cNvPr>
          <p:cNvSpPr txBox="1"/>
          <p:nvPr/>
        </p:nvSpPr>
        <p:spPr>
          <a:xfrm>
            <a:off x="4222204" y="1628800"/>
            <a:ext cx="3744416"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THANK YOU</a:t>
            </a:r>
          </a:p>
        </p:txBody>
      </p:sp>
      <p:sp>
        <p:nvSpPr>
          <p:cNvPr id="8" name="TextBox 7">
            <a:extLst>
              <a:ext uri="{FF2B5EF4-FFF2-40B4-BE49-F238E27FC236}">
                <a16:creationId xmlns="" xmlns:a16="http://schemas.microsoft.com/office/drawing/2014/main" id="{B70E739B-81B3-DC0D-9645-F87FF38E164E}"/>
              </a:ext>
            </a:extLst>
          </p:cNvPr>
          <p:cNvSpPr txBox="1"/>
          <p:nvPr/>
        </p:nvSpPr>
        <p:spPr>
          <a:xfrm>
            <a:off x="3322104" y="3429000"/>
            <a:ext cx="5544616"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ANY QUESTIONS??</a:t>
            </a:r>
          </a:p>
        </p:txBody>
      </p:sp>
      <p:sp>
        <p:nvSpPr>
          <p:cNvPr id="2" name="Slide Number Placeholder 1">
            <a:extLst>
              <a:ext uri="{FF2B5EF4-FFF2-40B4-BE49-F238E27FC236}">
                <a16:creationId xmlns="" xmlns:a16="http://schemas.microsoft.com/office/drawing/2014/main" id="{3577029E-BF09-378E-70CA-E580E1C2C2E8}"/>
              </a:ext>
            </a:extLst>
          </p:cNvPr>
          <p:cNvSpPr>
            <a:spLocks noGrp="1"/>
          </p:cNvSpPr>
          <p:nvPr>
            <p:ph type="sldNum" sz="quarter" idx="12"/>
          </p:nvPr>
        </p:nvSpPr>
        <p:spPr/>
        <p:txBody>
          <a:bodyPr/>
          <a:lstStyle/>
          <a:p>
            <a:fld id="{2A013F82-EE5E-44EE-A61D-E31C6657F26F}" type="slidenum">
              <a:rPr lang="en-IN" smtClean="0"/>
              <a:pPr/>
              <a:t>28</a:t>
            </a:fld>
            <a:endParaRPr lang="en-IN"/>
          </a:p>
        </p:txBody>
      </p:sp>
    </p:spTree>
    <p:extLst>
      <p:ext uri="{BB962C8B-B14F-4D97-AF65-F5344CB8AC3E}">
        <p14:creationId xmlns:p14="http://schemas.microsoft.com/office/powerpoint/2010/main" val="110850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FDA12784-3E08-7D21-A8F9-86672A020637}"/>
              </a:ext>
            </a:extLst>
          </p:cNvPr>
          <p:cNvSpPr txBox="1"/>
          <p:nvPr/>
        </p:nvSpPr>
        <p:spPr>
          <a:xfrm>
            <a:off x="3790156" y="404664"/>
            <a:ext cx="3888432" cy="584775"/>
          </a:xfrm>
          <a:prstGeom prst="rect">
            <a:avLst/>
          </a:prstGeom>
          <a:noFill/>
        </p:spPr>
        <p:txBody>
          <a:bodyPr wrap="square" rtlCol="0">
            <a:spAutoFit/>
          </a:bodyPr>
          <a:lstStyle/>
          <a:p>
            <a:pPr algn="ctr"/>
            <a:r>
              <a:rPr lang="en-IN" sz="3200" b="1" dirty="0">
                <a:latin typeface="Times New Roman" panose="02020603050405020304" pitchFamily="18" charset="0"/>
                <a:cs typeface="Times New Roman" panose="02020603050405020304" pitchFamily="18" charset="0"/>
              </a:rPr>
              <a:t>ABSTRACT</a:t>
            </a:r>
          </a:p>
        </p:txBody>
      </p:sp>
      <p:sp>
        <p:nvSpPr>
          <p:cNvPr id="11" name="TextBox 10">
            <a:extLst>
              <a:ext uri="{FF2B5EF4-FFF2-40B4-BE49-F238E27FC236}">
                <a16:creationId xmlns="" xmlns:a16="http://schemas.microsoft.com/office/drawing/2014/main" id="{F5E58464-E380-526C-F380-5880DD778584}"/>
              </a:ext>
            </a:extLst>
          </p:cNvPr>
          <p:cNvSpPr txBox="1"/>
          <p:nvPr/>
        </p:nvSpPr>
        <p:spPr>
          <a:xfrm>
            <a:off x="765820" y="1628800"/>
            <a:ext cx="10657184" cy="3696525"/>
          </a:xfrm>
          <a:prstGeom prst="rect">
            <a:avLst/>
          </a:prstGeom>
          <a:noFill/>
        </p:spPr>
        <p:txBody>
          <a:bodyPr wrap="square" rtlCol="0">
            <a:spAutoFit/>
          </a:bodyPr>
          <a:lstStyle/>
          <a:p>
            <a:pPr algn="just">
              <a:lnSpc>
                <a:spcPct val="150000"/>
              </a:lnSpc>
            </a:pPr>
            <a:r>
              <a:rPr lang="en-US" sz="2000" dirty="0">
                <a:latin typeface="Times New Roman" panose="02020603050405020304" pitchFamily="18" charset="0"/>
                <a:cs typeface="Times New Roman" panose="02020603050405020304" pitchFamily="18" charset="0"/>
              </a:rPr>
              <a:t> Inefficient crowd prediction in bus lines leads to overcrowding, long wait times, missed connections, and suboptimal resource allocation. This hinders passenger satisfaction, service reliability, and overall public transportation efficiency. </a:t>
            </a:r>
            <a:r>
              <a:rPr lang="en-IN" sz="2000" dirty="0">
                <a:effectLst/>
                <a:latin typeface="Times New Roman" panose="02020603050405020304" pitchFamily="18" charset="0"/>
                <a:ea typeface="Times New Roman" panose="02020603050405020304" pitchFamily="18" charset="0"/>
              </a:rPr>
              <a:t>In current scenario, </a:t>
            </a:r>
            <a:r>
              <a:rPr lang="en-US" sz="2000" dirty="0">
                <a:effectLst/>
                <a:latin typeface="Times New Roman" panose="02020603050405020304" pitchFamily="18" charset="0"/>
                <a:ea typeface="Times New Roman" panose="02020603050405020304" pitchFamily="18" charset="0"/>
              </a:rPr>
              <a:t>the Bus stand controllers maintain a bus routine manual and they don’t posses any software for this maintenance. The proposed work aims to provide solution for controllers, passengers and also public transportation owners a better way for handling the crowd, and optimize fuel consumption. The proposed work also aims to improve travel experience, reduce waiting times, improve operational efficiency, and reduced congestion</a:t>
            </a:r>
            <a:endParaRPr lang="en-US" sz="2000" dirty="0">
              <a:latin typeface="Times New Roman" panose="02020603050405020304" pitchFamily="18" charset="0"/>
              <a:cs typeface="Times New Roman" panose="02020603050405020304" pitchFamily="18" charset="0"/>
            </a:endParaRPr>
          </a:p>
          <a:p>
            <a:pPr algn="just">
              <a:lnSpc>
                <a:spcPct val="150000"/>
              </a:lnSpc>
            </a:pPr>
            <a:endParaRPr lang="en-IN" dirty="0"/>
          </a:p>
        </p:txBody>
      </p:sp>
      <p:sp>
        <p:nvSpPr>
          <p:cNvPr id="2" name="Slide Number Placeholder 1">
            <a:extLst>
              <a:ext uri="{FF2B5EF4-FFF2-40B4-BE49-F238E27FC236}">
                <a16:creationId xmlns="" xmlns:a16="http://schemas.microsoft.com/office/drawing/2014/main" id="{83072752-49EA-DADB-510D-255232FF6195}"/>
              </a:ext>
            </a:extLst>
          </p:cNvPr>
          <p:cNvSpPr>
            <a:spLocks noGrp="1"/>
          </p:cNvSpPr>
          <p:nvPr>
            <p:ph type="sldNum" sz="quarter" idx="12"/>
          </p:nvPr>
        </p:nvSpPr>
        <p:spPr/>
        <p:txBody>
          <a:bodyPr/>
          <a:lstStyle/>
          <a:p>
            <a:fld id="{2A013F82-EE5E-44EE-A61D-E31C6657F26F}" type="slidenum">
              <a:rPr lang="en-IN" smtClean="0"/>
              <a:t>3</a:t>
            </a:fld>
            <a:endParaRPr lang="en-IN"/>
          </a:p>
        </p:txBody>
      </p:sp>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60917AC8-C9A0-6B2F-B923-BC5D792CC967}"/>
              </a:ext>
            </a:extLst>
          </p:cNvPr>
          <p:cNvSpPr txBox="1"/>
          <p:nvPr/>
        </p:nvSpPr>
        <p:spPr>
          <a:xfrm>
            <a:off x="3286100" y="476672"/>
            <a:ext cx="5472608" cy="584775"/>
          </a:xfrm>
          <a:prstGeom prst="rect">
            <a:avLst/>
          </a:prstGeom>
          <a:noFill/>
        </p:spPr>
        <p:txBody>
          <a:bodyPr wrap="square" rtlCol="0">
            <a:spAutoFit/>
          </a:bodyPr>
          <a:lstStyle/>
          <a:p>
            <a:pPr algn="ctr"/>
            <a:r>
              <a:rPr lang="en-IN" sz="3200" b="1" dirty="0">
                <a:latin typeface="Times New Roman" panose="02020603050405020304" pitchFamily="18" charset="0"/>
                <a:cs typeface="Times New Roman" panose="02020603050405020304" pitchFamily="18" charset="0"/>
              </a:rPr>
              <a:t>SCOPE AND OBJECTIVE</a:t>
            </a:r>
          </a:p>
        </p:txBody>
      </p:sp>
      <p:sp>
        <p:nvSpPr>
          <p:cNvPr id="5" name="TextBox 4">
            <a:extLst>
              <a:ext uri="{FF2B5EF4-FFF2-40B4-BE49-F238E27FC236}">
                <a16:creationId xmlns="" xmlns:a16="http://schemas.microsoft.com/office/drawing/2014/main" id="{4F10E4B2-F968-7B7F-E0C2-D24D80370386}"/>
              </a:ext>
            </a:extLst>
          </p:cNvPr>
          <p:cNvSpPr txBox="1"/>
          <p:nvPr/>
        </p:nvSpPr>
        <p:spPr>
          <a:xfrm>
            <a:off x="909836" y="1556792"/>
            <a:ext cx="10657184" cy="188365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To improve public transportation efficiency and passenger experience by accurately predicting crowd levels on specific bus lines in real-time using artificial intelligence (AI).</a:t>
            </a:r>
          </a:p>
          <a:p>
            <a:pPr marL="285750" indent="-28575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Develop an AI model that can accurately predict the number of passengers on a bus at any given time and location.</a:t>
            </a:r>
          </a:p>
        </p:txBody>
      </p:sp>
      <p:sp>
        <p:nvSpPr>
          <p:cNvPr id="3" name="Slide Number Placeholder 2">
            <a:extLst>
              <a:ext uri="{FF2B5EF4-FFF2-40B4-BE49-F238E27FC236}">
                <a16:creationId xmlns="" xmlns:a16="http://schemas.microsoft.com/office/drawing/2014/main" id="{9478BAB2-AE91-EA77-BFD0-1E03014898BF}"/>
              </a:ext>
            </a:extLst>
          </p:cNvPr>
          <p:cNvSpPr>
            <a:spLocks noGrp="1"/>
          </p:cNvSpPr>
          <p:nvPr>
            <p:ph type="sldNum" sz="quarter" idx="12"/>
          </p:nvPr>
        </p:nvSpPr>
        <p:spPr/>
        <p:txBody>
          <a:bodyPr/>
          <a:lstStyle/>
          <a:p>
            <a:fld id="{2A013F82-EE5E-44EE-A61D-E31C6657F26F}" type="slidenum">
              <a:rPr lang="en-IN" smtClean="0"/>
              <a:t>4</a:t>
            </a:fld>
            <a:endParaRPr lang="en-IN"/>
          </a:p>
        </p:txBody>
      </p:sp>
    </p:spTree>
    <p:extLst>
      <p:ext uri="{BB962C8B-B14F-4D97-AF65-F5344CB8AC3E}">
        <p14:creationId xmlns:p14="http://schemas.microsoft.com/office/powerpoint/2010/main" val="3000858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 xmlns:a16="http://schemas.microsoft.com/office/drawing/2014/main" id="{C484BD15-743D-374C-F892-157B631245B5}"/>
              </a:ext>
            </a:extLst>
          </p:cNvPr>
          <p:cNvSpPr txBox="1"/>
          <p:nvPr/>
        </p:nvSpPr>
        <p:spPr>
          <a:xfrm>
            <a:off x="3934172" y="332656"/>
            <a:ext cx="3816424" cy="584775"/>
          </a:xfrm>
          <a:prstGeom prst="rect">
            <a:avLst/>
          </a:prstGeom>
          <a:noFill/>
        </p:spPr>
        <p:txBody>
          <a:bodyPr wrap="square" rtlCol="0">
            <a:spAutoFit/>
          </a:bodyPr>
          <a:lstStyle/>
          <a:p>
            <a:pPr algn="ctr"/>
            <a:r>
              <a:rPr lang="en-IN" sz="3200" b="1" dirty="0">
                <a:latin typeface="Times New Roman" panose="02020603050405020304" pitchFamily="18" charset="0"/>
                <a:cs typeface="Times New Roman" panose="02020603050405020304" pitchFamily="18" charset="0"/>
              </a:rPr>
              <a:t>INTRODUCTION</a:t>
            </a:r>
          </a:p>
        </p:txBody>
      </p:sp>
      <p:sp>
        <p:nvSpPr>
          <p:cNvPr id="13" name="TextBox 12">
            <a:extLst>
              <a:ext uri="{FF2B5EF4-FFF2-40B4-BE49-F238E27FC236}">
                <a16:creationId xmlns="" xmlns:a16="http://schemas.microsoft.com/office/drawing/2014/main" id="{A401074D-A0C9-710B-715A-C74530EDCDE8}"/>
              </a:ext>
            </a:extLst>
          </p:cNvPr>
          <p:cNvSpPr txBox="1"/>
          <p:nvPr/>
        </p:nvSpPr>
        <p:spPr>
          <a:xfrm>
            <a:off x="693812" y="1124744"/>
            <a:ext cx="10441160" cy="4062651"/>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effectLst/>
                <a:latin typeface="Times New Roman" panose="02020603050405020304" pitchFamily="18" charset="0"/>
                <a:ea typeface="Times New Roman" panose="02020603050405020304" pitchFamily="18" charset="0"/>
              </a:rPr>
              <a:t>KSRTC(Karnataka State Road Transport Corporation) is one of the largest public transport corporations in India. As per KSRTC data for the month of December 2020,  12.93 lakh passengers travel per day and 40% buses have incurred miner and major accidents in the same month, and also KSRTC reported 2000 litters of fuel wastage per 2 to 4 kms.</a:t>
            </a:r>
          </a:p>
          <a:p>
            <a:pPr algn="just"/>
            <a:endParaRPr lang="en-IN" sz="2000" dirty="0">
              <a:effectLst/>
              <a:latin typeface="Times New Roman" panose="02020603050405020304" pitchFamily="18" charset="0"/>
              <a:ea typeface="Times New Roman" panose="02020603050405020304" pitchFamily="18" charset="0"/>
            </a:endParaRPr>
          </a:p>
          <a:p>
            <a:pPr marL="285750" indent="-285750" algn="just">
              <a:buFont typeface="Arial" panose="020B0604020202020204" pitchFamily="34" charset="0"/>
              <a:buChar char="•"/>
            </a:pPr>
            <a:r>
              <a:rPr lang="en-US" sz="2000" dirty="0">
                <a:effectLst/>
                <a:latin typeface="Times New Roman" panose="02020603050405020304" pitchFamily="18" charset="0"/>
                <a:ea typeface="Times New Roman" panose="02020603050405020304" pitchFamily="18" charset="0"/>
              </a:rPr>
              <a:t>Crowd prediction for bus lines utilizing artificial intelligence is a groundbreaking application that harnesses AI algorithms and data analytics to forecast and manage passenger loads and bus capacities. By amalgamating historical data, real-time information, and machine learning models, this technology aims to revolutionize the public transportation sector.</a:t>
            </a:r>
          </a:p>
          <a:p>
            <a:pPr algn="just"/>
            <a:endParaRPr lang="en-US" sz="2000" dirty="0">
              <a:effectLst/>
              <a:latin typeface="Times New Roman" panose="02020603050405020304" pitchFamily="18" charset="0"/>
              <a:ea typeface="Times New Roman" panose="02020603050405020304" pitchFamily="18" charset="0"/>
            </a:endParaRPr>
          </a:p>
          <a:p>
            <a:pPr marL="285750" indent="-285750" algn="just">
              <a:buFont typeface="Arial" panose="020B0604020202020204" pitchFamily="34" charset="0"/>
              <a:buChar char="•"/>
            </a:pPr>
            <a:r>
              <a:rPr lang="en-US" sz="2000" dirty="0">
                <a:effectLst/>
                <a:latin typeface="Times New Roman" panose="02020603050405020304" pitchFamily="18" charset="0"/>
                <a:ea typeface="Times New Roman" panose="02020603050405020304" pitchFamily="18" charset="0"/>
              </a:rPr>
              <a:t>Through predictive analysis, AI algorithms can anticipate and project the volume of passengers at various bus stops or along specific routes at different times of the day.</a:t>
            </a:r>
            <a:endParaRPr lang="en-IN" sz="2000" dirty="0">
              <a:effectLst/>
              <a:latin typeface="Times New Roman" panose="02020603050405020304" pitchFamily="18" charset="0"/>
              <a:ea typeface="Times New Roman" panose="02020603050405020304" pitchFamily="18" charset="0"/>
            </a:endParaRPr>
          </a:p>
          <a:p>
            <a:endParaRPr lang="en-IN" dirty="0"/>
          </a:p>
        </p:txBody>
      </p:sp>
      <p:pic>
        <p:nvPicPr>
          <p:cNvPr id="19" name="Picture 18">
            <a:extLst>
              <a:ext uri="{FF2B5EF4-FFF2-40B4-BE49-F238E27FC236}">
                <a16:creationId xmlns="" xmlns:a16="http://schemas.microsoft.com/office/drawing/2014/main" id="{3179B7E8-5BAF-CAAF-EAD7-BF64177E8406}"/>
              </a:ext>
            </a:extLst>
          </p:cNvPr>
          <p:cNvPicPr>
            <a:picLocks noChangeAspect="1"/>
          </p:cNvPicPr>
          <p:nvPr/>
        </p:nvPicPr>
        <p:blipFill>
          <a:blip r:embed="rId2"/>
          <a:stretch>
            <a:fillRect/>
          </a:stretch>
        </p:blipFill>
        <p:spPr>
          <a:xfrm>
            <a:off x="6094412" y="3613565"/>
            <a:ext cx="6118860" cy="358140"/>
          </a:xfrm>
          <a:prstGeom prst="rect">
            <a:avLst/>
          </a:prstGeom>
        </p:spPr>
      </p:pic>
      <p:sp>
        <p:nvSpPr>
          <p:cNvPr id="2" name="Slide Number Placeholder 1">
            <a:extLst>
              <a:ext uri="{FF2B5EF4-FFF2-40B4-BE49-F238E27FC236}">
                <a16:creationId xmlns="" xmlns:a16="http://schemas.microsoft.com/office/drawing/2014/main" id="{190586FC-DCC5-886A-EC2E-7105A1527E10}"/>
              </a:ext>
            </a:extLst>
          </p:cNvPr>
          <p:cNvSpPr>
            <a:spLocks noGrp="1"/>
          </p:cNvSpPr>
          <p:nvPr>
            <p:ph type="sldNum" sz="quarter" idx="12"/>
          </p:nvPr>
        </p:nvSpPr>
        <p:spPr/>
        <p:txBody>
          <a:bodyPr/>
          <a:lstStyle/>
          <a:p>
            <a:fld id="{2A013F82-EE5E-44EE-A61D-E31C6657F26F}" type="slidenum">
              <a:rPr lang="en-IN" smtClean="0"/>
              <a:t>5</a:t>
            </a:fld>
            <a:endParaRPr lang="en-IN"/>
          </a:p>
        </p:txBody>
      </p:sp>
    </p:spTree>
    <p:extLst>
      <p:ext uri="{BB962C8B-B14F-4D97-AF65-F5344CB8AC3E}">
        <p14:creationId xmlns:p14="http://schemas.microsoft.com/office/powerpoint/2010/main" val="420698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2B6137E0-61E9-54F1-F2CE-5F87598FA8BE}"/>
              </a:ext>
            </a:extLst>
          </p:cNvPr>
          <p:cNvSpPr>
            <a:spLocks noGrp="1"/>
          </p:cNvSpPr>
          <p:nvPr>
            <p:ph type="sldNum" sz="quarter" idx="12"/>
          </p:nvPr>
        </p:nvSpPr>
        <p:spPr/>
        <p:txBody>
          <a:bodyPr/>
          <a:lstStyle/>
          <a:p>
            <a:fld id="{2A013F82-EE5E-44EE-A61D-E31C6657F26F}" type="slidenum">
              <a:rPr lang="en-IN" smtClean="0"/>
              <a:t>6</a:t>
            </a:fld>
            <a:endParaRPr lang="en-IN"/>
          </a:p>
        </p:txBody>
      </p:sp>
      <p:pic>
        <p:nvPicPr>
          <p:cNvPr id="8" name="Picture 7">
            <a:extLst>
              <a:ext uri="{FF2B5EF4-FFF2-40B4-BE49-F238E27FC236}">
                <a16:creationId xmlns="" xmlns:a16="http://schemas.microsoft.com/office/drawing/2014/main" id="{75CA75C8-FADA-F2E3-B4CB-855DE1C1D1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772" y="195441"/>
            <a:ext cx="11377264" cy="6025257"/>
          </a:xfrm>
          <a:prstGeom prst="rect">
            <a:avLst/>
          </a:prstGeom>
        </p:spPr>
      </p:pic>
      <p:sp>
        <p:nvSpPr>
          <p:cNvPr id="6" name="TextBox 5">
            <a:extLst>
              <a:ext uri="{FF2B5EF4-FFF2-40B4-BE49-F238E27FC236}">
                <a16:creationId xmlns="" xmlns:a16="http://schemas.microsoft.com/office/drawing/2014/main" id="{E18BF8EC-EE87-F2D0-E43A-26BBE415C74D}"/>
              </a:ext>
            </a:extLst>
          </p:cNvPr>
          <p:cNvSpPr txBox="1"/>
          <p:nvPr/>
        </p:nvSpPr>
        <p:spPr>
          <a:xfrm>
            <a:off x="3358108" y="6077634"/>
            <a:ext cx="5040560" cy="646331"/>
          </a:xfrm>
          <a:prstGeom prst="rect">
            <a:avLst/>
          </a:prstGeom>
          <a:noFill/>
        </p:spPr>
        <p:txBody>
          <a:bodyPr wrap="square" rtlCol="0">
            <a:spAutoFit/>
          </a:bodyPr>
          <a:lstStyle/>
          <a:p>
            <a:pPr algn="ctr"/>
            <a:endParaRPr lang="en-US" dirty="0">
              <a:latin typeface="Times New Roman" panose="02020603050405020304" pitchFamily="18" charset="0"/>
              <a:cs typeface="Times New Roman" panose="02020603050405020304" pitchFamily="18" charset="0"/>
            </a:endParaRPr>
          </a:p>
          <a:p>
            <a:pPr algn="ctr"/>
            <a:r>
              <a:rPr lang="en-US" dirty="0">
                <a:latin typeface="Times New Roman" panose="02020603050405020304" pitchFamily="18" charset="0"/>
                <a:cs typeface="Times New Roman" panose="02020603050405020304" pitchFamily="18" charset="0"/>
              </a:rPr>
              <a:t>Figure 1: Screenshot of news article Price hike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435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ED3D0C92-3A14-B98D-7C12-D1F739B88AE7}"/>
              </a:ext>
            </a:extLst>
          </p:cNvPr>
          <p:cNvSpPr>
            <a:spLocks noGrp="1"/>
          </p:cNvSpPr>
          <p:nvPr>
            <p:ph type="sldNum" sz="quarter" idx="12"/>
          </p:nvPr>
        </p:nvSpPr>
        <p:spPr>
          <a:xfrm>
            <a:off x="9910836" y="6367148"/>
            <a:ext cx="838201" cy="276228"/>
          </a:xfrm>
        </p:spPr>
        <p:txBody>
          <a:bodyPr/>
          <a:lstStyle/>
          <a:p>
            <a:fld id="{2A013F82-EE5E-44EE-A61D-E31C6657F26F}" type="slidenum">
              <a:rPr lang="en-IN" smtClean="0"/>
              <a:t>7</a:t>
            </a:fld>
            <a:endParaRPr lang="en-IN"/>
          </a:p>
        </p:txBody>
      </p:sp>
      <p:pic>
        <p:nvPicPr>
          <p:cNvPr id="6" name="Picture 5">
            <a:extLst>
              <a:ext uri="{FF2B5EF4-FFF2-40B4-BE49-F238E27FC236}">
                <a16:creationId xmlns="" xmlns:a16="http://schemas.microsoft.com/office/drawing/2014/main" id="{307EBF34-C3CE-9844-7037-A1A3E02428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0696" y="186052"/>
            <a:ext cx="11087432" cy="6062047"/>
          </a:xfrm>
          <a:prstGeom prst="rect">
            <a:avLst/>
          </a:prstGeom>
        </p:spPr>
      </p:pic>
      <p:sp>
        <p:nvSpPr>
          <p:cNvPr id="14" name="TextBox 13">
            <a:extLst>
              <a:ext uri="{FF2B5EF4-FFF2-40B4-BE49-F238E27FC236}">
                <a16:creationId xmlns="" xmlns:a16="http://schemas.microsoft.com/office/drawing/2014/main" id="{90545302-F982-463E-D81E-00135F34FCBE}"/>
              </a:ext>
            </a:extLst>
          </p:cNvPr>
          <p:cNvSpPr txBox="1"/>
          <p:nvPr/>
        </p:nvSpPr>
        <p:spPr>
          <a:xfrm>
            <a:off x="3214092" y="3028165"/>
            <a:ext cx="5566692" cy="3693319"/>
          </a:xfrm>
          <a:prstGeom prst="rect">
            <a:avLst/>
          </a:prstGeom>
          <a:noFill/>
        </p:spPr>
        <p:txBody>
          <a:bodyPr wrap="square">
            <a:spAutoFit/>
          </a:bodyPr>
          <a:lstStyle/>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r>
              <a:rPr lang="en-US" dirty="0">
                <a:latin typeface="Times New Roman" panose="02020603050405020304" pitchFamily="18" charset="0"/>
                <a:cs typeface="Times New Roman" panose="02020603050405020304" pitchFamily="18" charset="0"/>
              </a:rPr>
              <a:t>Figure 2: Screenshot of over crowding in buses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655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B3A7161-CC45-E339-037D-C5D5EDDEC34B}"/>
              </a:ext>
            </a:extLst>
          </p:cNvPr>
          <p:cNvSpPr>
            <a:spLocks noGrp="1"/>
          </p:cNvSpPr>
          <p:nvPr>
            <p:ph type="title"/>
          </p:nvPr>
        </p:nvSpPr>
        <p:spPr>
          <a:xfrm>
            <a:off x="549796" y="574339"/>
            <a:ext cx="9144001" cy="527720"/>
          </a:xfrm>
        </p:spPr>
        <p:txBody>
          <a:bodyPr>
            <a:normAutofit fontScale="90000"/>
          </a:bodyPr>
          <a:lstStyle/>
          <a:p>
            <a:r>
              <a:rPr lang="en-US" dirty="0"/>
              <a:t/>
            </a:r>
            <a:br>
              <a:rPr lang="en-US" dirty="0"/>
            </a:br>
            <a:r>
              <a:rPr lang="en-IN" b="1" dirty="0">
                <a:latin typeface="Times New Roman" panose="02020603050405020304" pitchFamily="18" charset="0"/>
                <a:cs typeface="Times New Roman" panose="02020603050405020304" pitchFamily="18" charset="0"/>
              </a:rPr>
              <a:t>DECISION TREE</a:t>
            </a:r>
          </a:p>
        </p:txBody>
      </p:sp>
      <p:sp>
        <p:nvSpPr>
          <p:cNvPr id="3" name="Content Placeholder 2">
            <a:extLst>
              <a:ext uri="{FF2B5EF4-FFF2-40B4-BE49-F238E27FC236}">
                <a16:creationId xmlns="" xmlns:a16="http://schemas.microsoft.com/office/drawing/2014/main" id="{EFA4A764-CC51-C139-7723-5D20FDC4C209}"/>
              </a:ext>
            </a:extLst>
          </p:cNvPr>
          <p:cNvSpPr>
            <a:spLocks noGrp="1"/>
          </p:cNvSpPr>
          <p:nvPr>
            <p:ph sz="half" idx="1"/>
          </p:nvPr>
        </p:nvSpPr>
        <p:spPr>
          <a:xfrm>
            <a:off x="405780" y="1556792"/>
            <a:ext cx="5472608" cy="4726869"/>
          </a:xfrm>
        </p:spPr>
        <p:txBody>
          <a:bodyPr>
            <a:normAutofit/>
          </a:bodyPr>
          <a:lstStyle/>
          <a:p>
            <a:pPr algn="just">
              <a:lnSpc>
                <a:spcPct val="100000"/>
              </a:lnSpc>
            </a:pPr>
            <a:r>
              <a:rPr lang="en-US" dirty="0">
                <a:latin typeface="Times New Roman" panose="02020603050405020304" pitchFamily="18" charset="0"/>
                <a:cs typeface="Times New Roman" panose="02020603050405020304" pitchFamily="18" charset="0"/>
              </a:rPr>
              <a:t>A decision tree is a flowchart-like tree structure where each internal node denotes the feature, branches denote the rules and the leaf nodes denote the result of the algorithm. It is a versatile supervised machine-learning algorithm, which is used for both classification and regression problems. It is one of the very powerful algorithms. </a:t>
            </a:r>
            <a:endParaRPr lang="en-IN"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5518FA19-72FF-25DD-0BB8-CB766EF92655}"/>
              </a:ext>
            </a:extLst>
          </p:cNvPr>
          <p:cNvSpPr>
            <a:spLocks noGrp="1"/>
          </p:cNvSpPr>
          <p:nvPr>
            <p:ph type="sldNum" sz="quarter" idx="12"/>
          </p:nvPr>
        </p:nvSpPr>
        <p:spPr/>
        <p:txBody>
          <a:bodyPr/>
          <a:lstStyle/>
          <a:p>
            <a:fld id="{2A013F82-EE5E-44EE-A61D-E31C6657F26F}" type="slidenum">
              <a:rPr lang="en-IN" smtClean="0"/>
              <a:t>8</a:t>
            </a:fld>
            <a:endParaRPr lang="en-IN"/>
          </a:p>
        </p:txBody>
      </p:sp>
      <p:pic>
        <p:nvPicPr>
          <p:cNvPr id="8" name="Content Placeholder 7">
            <a:extLst>
              <a:ext uri="{FF2B5EF4-FFF2-40B4-BE49-F238E27FC236}">
                <a16:creationId xmlns="" xmlns:a16="http://schemas.microsoft.com/office/drawing/2014/main" id="{BC5C8D1B-89BC-A840-A8F4-95E0EE0A93B5}"/>
              </a:ext>
            </a:extLst>
          </p:cNvPr>
          <p:cNvPicPr>
            <a:picLocks noGrp="1" noChangeAspect="1"/>
          </p:cNvPicPr>
          <p:nvPr>
            <p:ph sz="half" idx="2"/>
          </p:nvPr>
        </p:nvPicPr>
        <p:blipFill>
          <a:blip r:embed="rId2"/>
          <a:stretch>
            <a:fillRect/>
          </a:stretch>
        </p:blipFill>
        <p:spPr>
          <a:xfrm>
            <a:off x="6341282" y="1556792"/>
            <a:ext cx="5369753" cy="4104456"/>
          </a:xfrm>
          <a:prstGeom prst="rect">
            <a:avLst/>
          </a:prstGeom>
        </p:spPr>
      </p:pic>
      <p:sp>
        <p:nvSpPr>
          <p:cNvPr id="9" name="TextBox 8">
            <a:extLst>
              <a:ext uri="{FF2B5EF4-FFF2-40B4-BE49-F238E27FC236}">
                <a16:creationId xmlns="" xmlns:a16="http://schemas.microsoft.com/office/drawing/2014/main" id="{1F70BBD2-5D15-76F0-7199-E82FAE59345B}"/>
              </a:ext>
            </a:extLst>
          </p:cNvPr>
          <p:cNvSpPr txBox="1"/>
          <p:nvPr/>
        </p:nvSpPr>
        <p:spPr>
          <a:xfrm>
            <a:off x="8110636" y="5962959"/>
            <a:ext cx="2361544" cy="369332"/>
          </a:xfrm>
          <a:prstGeom prst="rect">
            <a:avLst/>
          </a:prstGeom>
          <a:noFill/>
        </p:spPr>
        <p:txBody>
          <a:bodyPr wrap="none" rtlCol="0">
            <a:spAutoFit/>
          </a:bodyPr>
          <a:lstStyle/>
          <a:p>
            <a:r>
              <a:rPr lang="en-US" dirty="0"/>
              <a:t>Figure: 3 Decision Tree </a:t>
            </a:r>
            <a:endParaRPr lang="en-IN" dirty="0"/>
          </a:p>
        </p:txBody>
      </p:sp>
    </p:spTree>
    <p:extLst>
      <p:ext uri="{BB962C8B-B14F-4D97-AF65-F5344CB8AC3E}">
        <p14:creationId xmlns:p14="http://schemas.microsoft.com/office/powerpoint/2010/main" val="1731388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918EA50-6BF2-F285-4007-CC067716AEDC}"/>
              </a:ext>
            </a:extLst>
          </p:cNvPr>
          <p:cNvSpPr>
            <a:spLocks noGrp="1"/>
          </p:cNvSpPr>
          <p:nvPr>
            <p:ph type="title"/>
          </p:nvPr>
        </p:nvSpPr>
        <p:spPr>
          <a:xfrm>
            <a:off x="656839" y="776508"/>
            <a:ext cx="9144001" cy="671736"/>
          </a:xfrm>
        </p:spPr>
        <p:txBody>
          <a:bodyPr>
            <a:noAutofit/>
          </a:bodyPr>
          <a:lstStyle/>
          <a:p>
            <a:pPr>
              <a:lnSpc>
                <a:spcPct val="150000"/>
              </a:lnSpc>
              <a:spcAft>
                <a:spcPts val="800"/>
              </a:spcAft>
            </a:pPr>
            <a:r>
              <a:rPr lang="en-IN" sz="2400" kern="100" dirty="0">
                <a:effectLst/>
                <a:latin typeface="Times New Roman" panose="02020603050405020304" pitchFamily="18" charset="0"/>
                <a:ea typeface="Calibri" panose="020F0502020204030204" pitchFamily="34" charset="0"/>
                <a:cs typeface="Tunga" panose="020B0502040204020203" pitchFamily="34" charset="0"/>
              </a:rPr>
              <a:t> </a:t>
            </a:r>
            <a:r>
              <a:rPr lang="en-IN" sz="2400" kern="100" dirty="0">
                <a:effectLst/>
                <a:latin typeface="Calibri" panose="020F0502020204030204" pitchFamily="34" charset="0"/>
                <a:ea typeface="Calibri" panose="020F0502020204030204" pitchFamily="34" charset="0"/>
                <a:cs typeface="Tunga" panose="020B0502040204020203" pitchFamily="34" charset="0"/>
              </a:rPr>
              <a:t/>
            </a:r>
            <a:br>
              <a:rPr lang="en-IN" sz="2400" kern="100" dirty="0">
                <a:effectLst/>
                <a:latin typeface="Calibri" panose="020F0502020204030204" pitchFamily="34" charset="0"/>
                <a:ea typeface="Calibri" panose="020F0502020204030204" pitchFamily="34" charset="0"/>
                <a:cs typeface="Tunga" panose="020B0502040204020203" pitchFamily="34" charset="0"/>
              </a:rPr>
            </a:br>
            <a:r>
              <a:rPr lang="en-IN" sz="2400" b="1" kern="100" dirty="0">
                <a:effectLst/>
                <a:latin typeface="Times New Roman" panose="02020603050405020304" pitchFamily="18" charset="0"/>
                <a:ea typeface="Calibri" panose="020F0502020204030204" pitchFamily="34" charset="0"/>
                <a:cs typeface="Tunga" panose="020B0502040204020203" pitchFamily="34" charset="0"/>
              </a:rPr>
              <a:t>ARTIFICIAL NEURAL NETWORK </a:t>
            </a:r>
            <a:r>
              <a:rPr lang="en-IN" sz="2400" kern="100" dirty="0">
                <a:effectLst/>
                <a:latin typeface="Calibri" panose="020F0502020204030204" pitchFamily="34" charset="0"/>
                <a:ea typeface="Calibri" panose="020F0502020204030204" pitchFamily="34" charset="0"/>
                <a:cs typeface="Tunga" panose="020B0502040204020203" pitchFamily="34" charset="0"/>
              </a:rPr>
              <a:t/>
            </a:r>
            <a:br>
              <a:rPr lang="en-IN" sz="2400" kern="100" dirty="0">
                <a:effectLst/>
                <a:latin typeface="Calibri" panose="020F0502020204030204" pitchFamily="34" charset="0"/>
                <a:ea typeface="Calibri" panose="020F0502020204030204" pitchFamily="34" charset="0"/>
                <a:cs typeface="Tunga" panose="020B0502040204020203" pitchFamily="34" charset="0"/>
              </a:rPr>
            </a:br>
            <a:endParaRPr lang="en-IN" sz="2400" dirty="0"/>
          </a:p>
        </p:txBody>
      </p:sp>
      <p:sp>
        <p:nvSpPr>
          <p:cNvPr id="3" name="Content Placeholder 2">
            <a:extLst>
              <a:ext uri="{FF2B5EF4-FFF2-40B4-BE49-F238E27FC236}">
                <a16:creationId xmlns="" xmlns:a16="http://schemas.microsoft.com/office/drawing/2014/main" id="{F676E439-775E-7D2F-CC9D-F95AADB30F42}"/>
              </a:ext>
            </a:extLst>
          </p:cNvPr>
          <p:cNvSpPr>
            <a:spLocks noGrp="1"/>
          </p:cNvSpPr>
          <p:nvPr>
            <p:ph sz="half" idx="1"/>
          </p:nvPr>
        </p:nvSpPr>
        <p:spPr>
          <a:xfrm>
            <a:off x="405780" y="1700808"/>
            <a:ext cx="5553862" cy="4114800"/>
          </a:xfrm>
        </p:spPr>
        <p:txBody>
          <a:bodyPr>
            <a:normAutofit/>
          </a:bodyPr>
          <a:lstStyle/>
          <a:p>
            <a:pPr algn="just">
              <a:lnSpc>
                <a:spcPct val="150000"/>
              </a:lnSpc>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ANN stands for Artificial Neural Network, a computational model inspired by the biological neural networks present in animal brains. It's a fundamental concept in machine learning and has been widely used in various fields, including computer vision, natural language processing, and robotics. </a:t>
            </a:r>
            <a:endParaRPr lang="en-IN" sz="2000" dirty="0">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 xmlns:a16="http://schemas.microsoft.com/office/drawing/2014/main" id="{A96B51C7-6769-6DF6-2726-6ACAFB23F62C}"/>
              </a:ext>
            </a:extLst>
          </p:cNvPr>
          <p:cNvSpPr>
            <a:spLocks noGrp="1"/>
          </p:cNvSpPr>
          <p:nvPr>
            <p:ph type="sldNum" sz="quarter" idx="12"/>
          </p:nvPr>
        </p:nvSpPr>
        <p:spPr/>
        <p:txBody>
          <a:bodyPr/>
          <a:lstStyle/>
          <a:p>
            <a:fld id="{2A013F82-EE5E-44EE-A61D-E31C6657F26F}" type="slidenum">
              <a:rPr lang="en-IN" smtClean="0"/>
              <a:t>9</a:t>
            </a:fld>
            <a:endParaRPr lang="en-IN"/>
          </a:p>
        </p:txBody>
      </p:sp>
      <p:pic>
        <p:nvPicPr>
          <p:cNvPr id="8" name="Content Placeholder 7" descr="Schematic diagram of an Artificial Neural Network (ANN). | Download  Scientific Diagram">
            <a:extLst>
              <a:ext uri="{FF2B5EF4-FFF2-40B4-BE49-F238E27FC236}">
                <a16:creationId xmlns="" xmlns:a16="http://schemas.microsoft.com/office/drawing/2014/main" id="{4D7D307A-508E-013D-DFE1-E2E63D87637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670476" y="1772816"/>
            <a:ext cx="4896545" cy="3600400"/>
          </a:xfrm>
          <a:prstGeom prst="rect">
            <a:avLst/>
          </a:prstGeom>
          <a:noFill/>
          <a:ln>
            <a:noFill/>
          </a:ln>
        </p:spPr>
      </p:pic>
      <p:sp>
        <p:nvSpPr>
          <p:cNvPr id="9" name="TextBox 8">
            <a:extLst>
              <a:ext uri="{FF2B5EF4-FFF2-40B4-BE49-F238E27FC236}">
                <a16:creationId xmlns="" xmlns:a16="http://schemas.microsoft.com/office/drawing/2014/main" id="{306559B5-0654-75F3-4173-E75CA7404C4F}"/>
              </a:ext>
            </a:extLst>
          </p:cNvPr>
          <p:cNvSpPr txBox="1"/>
          <p:nvPr/>
        </p:nvSpPr>
        <p:spPr>
          <a:xfrm>
            <a:off x="8110636" y="5630942"/>
            <a:ext cx="2448272" cy="369332"/>
          </a:xfrm>
          <a:prstGeom prst="rect">
            <a:avLst/>
          </a:prstGeom>
          <a:noFill/>
        </p:spPr>
        <p:txBody>
          <a:bodyPr wrap="square" rtlCol="0">
            <a:spAutoFit/>
          </a:bodyPr>
          <a:lstStyle/>
          <a:p>
            <a:pPr algn="ctr"/>
            <a:r>
              <a:rPr lang="en-IN" dirty="0">
                <a:latin typeface="Times New Roman" panose="02020603050405020304" pitchFamily="18" charset="0"/>
                <a:cs typeface="Times New Roman" panose="02020603050405020304" pitchFamily="18" charset="0"/>
              </a:rPr>
              <a:t>Figure 4: ANN Model</a:t>
            </a:r>
          </a:p>
        </p:txBody>
      </p:sp>
    </p:spTree>
    <p:extLst>
      <p:ext uri="{BB962C8B-B14F-4D97-AF65-F5344CB8AC3E}">
        <p14:creationId xmlns:p14="http://schemas.microsoft.com/office/powerpoint/2010/main" val="1965201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748</TotalTime>
  <Words>2415</Words>
  <Application>Microsoft Office PowerPoint</Application>
  <PresentationFormat>Custom</PresentationFormat>
  <Paragraphs>312</Paragraphs>
  <Slides>28</Slides>
  <Notes>0</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Digital Blue Tunnel 16x9</vt:lpstr>
      <vt:lpstr>PowerPoint Presentation</vt:lpstr>
      <vt:lpstr>Index</vt:lpstr>
      <vt:lpstr>PowerPoint Presentation</vt:lpstr>
      <vt:lpstr>PowerPoint Presentation</vt:lpstr>
      <vt:lpstr>PowerPoint Presentation</vt:lpstr>
      <vt:lpstr>PowerPoint Presentation</vt:lpstr>
      <vt:lpstr>PowerPoint Presentation</vt:lpstr>
      <vt:lpstr> DECISION TREE</vt:lpstr>
      <vt:lpstr>  ARTIFICIAL NEURAL NETWORK  </vt:lpstr>
      <vt:lpstr>LONG SHORT TERM MEMORY </vt:lpstr>
      <vt:lpstr>RECURRENT NEURAL NETWORK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 ANALYSIS</vt:lpstr>
      <vt:lpstr>Results using ANN Model </vt:lpstr>
      <vt:lpstr>Results using LSTM Model</vt:lpstr>
      <vt:lpstr>Results using RNN Model</vt:lpstr>
      <vt:lpstr>Comparison Between 4 Models with accuracy and loss Results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Gopal Chenni</dc:creator>
  <cp:lastModifiedBy>Prasad S Bilagi</cp:lastModifiedBy>
  <cp:revision>16</cp:revision>
  <dcterms:created xsi:type="dcterms:W3CDTF">2024-01-01T08:16:30Z</dcterms:created>
  <dcterms:modified xsi:type="dcterms:W3CDTF">2024-07-20T12:51:03Z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